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17"/>
  </p:notesMasterIdLst>
  <p:handoutMasterIdLst>
    <p:handoutMasterId r:id="rId18"/>
  </p:handoutMasterIdLst>
  <p:sldIdLst>
    <p:sldId id="356" r:id="rId3"/>
    <p:sldId id="355" r:id="rId4"/>
    <p:sldId id="336" r:id="rId5"/>
    <p:sldId id="361" r:id="rId6"/>
    <p:sldId id="260" r:id="rId7"/>
    <p:sldId id="322" r:id="rId8"/>
    <p:sldId id="362" r:id="rId9"/>
    <p:sldId id="365" r:id="rId10"/>
    <p:sldId id="364" r:id="rId11"/>
    <p:sldId id="363" r:id="rId12"/>
    <p:sldId id="333" r:id="rId13"/>
    <p:sldId id="366" r:id="rId14"/>
    <p:sldId id="360" r:id="rId15"/>
    <p:sldId id="352" r:id="rId16"/>
  </p:sldIdLst>
  <p:sldSz cx="12192000" cy="6858000"/>
  <p:notesSz cx="6858000" cy="9144000"/>
  <p:embeddedFontLst>
    <p:embeddedFont>
      <p:font typeface="한컴 말랑말랑 Bold" panose="020F0803000000000000" pitchFamily="50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nSu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432" y="13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AAAF045-FEF6-43EA-9CDC-C84FC3F85E9C}" type="datetime1">
              <a:rPr lang="en-US"/>
              <a:pPr lvl="0">
                <a:defRPr/>
              </a:pPr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52F1279-6CE4-4169-83D3-4483097B6907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CE298C-8C39-43F3-ABF0-535B618779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0333" y="0"/>
            <a:ext cx="6206149" cy="6858000"/>
          </a:xfrm>
          <a:custGeom>
            <a:avLst/>
            <a:gdLst>
              <a:gd name="connsiteX0" fmla="*/ 1106784 w 6206149"/>
              <a:gd name="connsiteY0" fmla="*/ 3429000 h 6858000"/>
              <a:gd name="connsiteX1" fmla="*/ 2032403 w 6206149"/>
              <a:gd name="connsiteY1" fmla="*/ 3429000 h 6858000"/>
              <a:gd name="connsiteX2" fmla="*/ 4031053 w 6206149"/>
              <a:gd name="connsiteY2" fmla="*/ 6858000 h 6858000"/>
              <a:gd name="connsiteX3" fmla="*/ 3105434 w 6206149"/>
              <a:gd name="connsiteY3" fmla="*/ 6858000 h 6858000"/>
              <a:gd name="connsiteX4" fmla="*/ 0 w 6206149"/>
              <a:gd name="connsiteY4" fmla="*/ 3429000 h 6858000"/>
              <a:gd name="connsiteX5" fmla="*/ 925619 w 6206149"/>
              <a:gd name="connsiteY5" fmla="*/ 3429000 h 6858000"/>
              <a:gd name="connsiteX6" fmla="*/ 2924269 w 6206149"/>
              <a:gd name="connsiteY6" fmla="*/ 6858000 h 6858000"/>
              <a:gd name="connsiteX7" fmla="*/ 1998650 w 6206149"/>
              <a:gd name="connsiteY7" fmla="*/ 6858000 h 6858000"/>
              <a:gd name="connsiteX8" fmla="*/ 2521390 w 6206149"/>
              <a:gd name="connsiteY8" fmla="*/ 0 h 6858000"/>
              <a:gd name="connsiteX9" fmla="*/ 4197509 w 6206149"/>
              <a:gd name="connsiteY9" fmla="*/ 0 h 6858000"/>
              <a:gd name="connsiteX10" fmla="*/ 6206149 w 6206149"/>
              <a:gd name="connsiteY10" fmla="*/ 3429000 h 6858000"/>
              <a:gd name="connsiteX11" fmla="*/ 4530030 w 6206149"/>
              <a:gd name="connsiteY11" fmla="*/ 3429000 h 6858000"/>
              <a:gd name="connsiteX12" fmla="*/ 1348966 w 6206149"/>
              <a:gd name="connsiteY12" fmla="*/ 0 h 6858000"/>
              <a:gd name="connsiteX13" fmla="*/ 2274585 w 6206149"/>
              <a:gd name="connsiteY13" fmla="*/ 0 h 6858000"/>
              <a:gd name="connsiteX14" fmla="*/ 4273235 w 6206149"/>
              <a:gd name="connsiteY14" fmla="*/ 3429000 h 6858000"/>
              <a:gd name="connsiteX15" fmla="*/ 3347616 w 6206149"/>
              <a:gd name="connsiteY15" fmla="*/ 3429000 h 6858000"/>
              <a:gd name="connsiteX16" fmla="*/ 212755 w 6206149"/>
              <a:gd name="connsiteY16" fmla="*/ 0 h 6858000"/>
              <a:gd name="connsiteX17" fmla="*/ 1130307 w 6206149"/>
              <a:gd name="connsiteY17" fmla="*/ 0 h 6858000"/>
              <a:gd name="connsiteX18" fmla="*/ 5146893 w 6206149"/>
              <a:gd name="connsiteY18" fmla="*/ 6858000 h 6858000"/>
              <a:gd name="connsiteX19" fmla="*/ 4229341 w 6206149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1106784" y="3429000"/>
                </a:moveTo>
                <a:lnTo>
                  <a:pt x="2032403" y="3429000"/>
                </a:lnTo>
                <a:lnTo>
                  <a:pt x="4031053" y="6858000"/>
                </a:lnTo>
                <a:lnTo>
                  <a:pt x="3105434" y="6858000"/>
                </a:lnTo>
                <a:close/>
                <a:moveTo>
                  <a:pt x="0" y="3429000"/>
                </a:moveTo>
                <a:lnTo>
                  <a:pt x="925619" y="3429000"/>
                </a:lnTo>
                <a:lnTo>
                  <a:pt x="2924269" y="6858000"/>
                </a:lnTo>
                <a:lnTo>
                  <a:pt x="1998650" y="6858000"/>
                </a:lnTo>
                <a:close/>
                <a:moveTo>
                  <a:pt x="2521390" y="0"/>
                </a:moveTo>
                <a:lnTo>
                  <a:pt x="4197509" y="0"/>
                </a:lnTo>
                <a:lnTo>
                  <a:pt x="6206149" y="3429000"/>
                </a:lnTo>
                <a:lnTo>
                  <a:pt x="4530030" y="3429000"/>
                </a:lnTo>
                <a:close/>
                <a:moveTo>
                  <a:pt x="1348966" y="0"/>
                </a:moveTo>
                <a:lnTo>
                  <a:pt x="2274585" y="0"/>
                </a:lnTo>
                <a:lnTo>
                  <a:pt x="4273235" y="3429000"/>
                </a:lnTo>
                <a:lnTo>
                  <a:pt x="3347616" y="3429000"/>
                </a:lnTo>
                <a:close/>
                <a:moveTo>
                  <a:pt x="212755" y="0"/>
                </a:moveTo>
                <a:lnTo>
                  <a:pt x="1130307" y="0"/>
                </a:lnTo>
                <a:lnTo>
                  <a:pt x="5146893" y="6858000"/>
                </a:lnTo>
                <a:lnTo>
                  <a:pt x="4229341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790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88CA0FF-4579-44B1-B751-700208308A0E}"/>
              </a:ext>
            </a:extLst>
          </p:cNvPr>
          <p:cNvGrpSpPr/>
          <p:nvPr userDrawn="1"/>
        </p:nvGrpSpPr>
        <p:grpSpPr>
          <a:xfrm>
            <a:off x="880422" y="748803"/>
            <a:ext cx="3973683" cy="5360394"/>
            <a:chOff x="5745956" y="3501865"/>
            <a:chExt cx="2146216" cy="289518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14FD80-61F1-46DE-8360-F8164D079B4A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3E075DE-1CC1-4F89-AC01-921FDA7AC23A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967B1B-3DF7-49BA-9D89-AA06FAA7B614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7F3BEA-0FE3-47E4-9C5C-C55555F5FB42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9A8D40D-24A2-454C-9249-13831F22C45E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861263B-5A0B-4392-A383-CEAF5461FA75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9EEB4B7-A5B0-4935-A23B-E4CD6E0BF670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4642945-4BBD-4ED5-8CF5-B2871001C59C}"/>
                </a:ext>
              </a:extLst>
            </p:cNvPr>
            <p:cNvGrpSpPr/>
            <p:nvPr/>
          </p:nvGrpSpPr>
          <p:grpSpPr>
            <a:xfrm>
              <a:off x="6756628" y="6231486"/>
              <a:ext cx="105992" cy="105992"/>
              <a:chOff x="6773482" y="6080658"/>
              <a:chExt cx="138361" cy="13836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7830399-E638-49BD-864A-EB9952A86D15}"/>
                  </a:ext>
                </a:extLst>
              </p:cNvPr>
              <p:cNvSpPr/>
              <p:nvPr/>
            </p:nvSpPr>
            <p:spPr>
              <a:xfrm>
                <a:off x="6773482" y="6080658"/>
                <a:ext cx="138361" cy="138361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AF7ECDA-B338-4904-8334-49503868C4BD}"/>
                  </a:ext>
                </a:extLst>
              </p:cNvPr>
              <p:cNvSpPr/>
              <p:nvPr/>
            </p:nvSpPr>
            <p:spPr>
              <a:xfrm>
                <a:off x="6804709" y="6111883"/>
                <a:ext cx="75909" cy="7590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C81DCB-DB21-4BAA-B204-B77D940CD00D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57720" y="1110278"/>
            <a:ext cx="3407434" cy="4599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AE6CC-0777-410B-BE73-8A074C9199CF}"/>
              </a:ext>
            </a:extLst>
          </p:cNvPr>
          <p:cNvSpPr/>
          <p:nvPr userDrawn="1"/>
        </p:nvSpPr>
        <p:spPr>
          <a:xfrm>
            <a:off x="8096681" y="1"/>
            <a:ext cx="409532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7AB863B-2D74-4A53-A2E3-274C4C5FB816}"/>
              </a:ext>
            </a:extLst>
          </p:cNvPr>
          <p:cNvSpPr/>
          <p:nvPr userDrawn="1"/>
        </p:nvSpPr>
        <p:spPr>
          <a:xfrm rot="16200000">
            <a:off x="3327704" y="2089024"/>
            <a:ext cx="6858000" cy="2679952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FB581-D82A-4A07-BEDE-D963D08A73CA}"/>
              </a:ext>
            </a:extLst>
          </p:cNvPr>
          <p:cNvGrpSpPr/>
          <p:nvPr userDrawn="1"/>
        </p:nvGrpSpPr>
        <p:grpSpPr>
          <a:xfrm>
            <a:off x="5617029" y="0"/>
            <a:ext cx="6574971" cy="6858001"/>
            <a:chOff x="5617029" y="0"/>
            <a:chExt cx="6574971" cy="6858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7C9B50-0D09-46C8-85D1-5A89A7E84EE9}"/>
                </a:ext>
              </a:extLst>
            </p:cNvPr>
            <p:cNvSpPr/>
            <p:nvPr userDrawn="1"/>
          </p:nvSpPr>
          <p:spPr>
            <a:xfrm>
              <a:off x="8297363" y="1"/>
              <a:ext cx="3894637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CD561B9-7D36-45DD-BD33-82B9A6F8DBD2}"/>
                </a:ext>
              </a:extLst>
            </p:cNvPr>
            <p:cNvSpPr/>
            <p:nvPr userDrawn="1"/>
          </p:nvSpPr>
          <p:spPr>
            <a:xfrm rot="16200000">
              <a:off x="3528005" y="2089024"/>
              <a:ext cx="6858000" cy="267995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Parallelogram 3">
            <a:extLst>
              <a:ext uri="{FF2B5EF4-FFF2-40B4-BE49-F238E27FC236}">
                <a16:creationId xmlns:a16="http://schemas.microsoft.com/office/drawing/2014/main" id="{011EAF74-627A-4689-B0B7-AB245EAA78D8}"/>
              </a:ext>
            </a:extLst>
          </p:cNvPr>
          <p:cNvSpPr/>
          <p:nvPr userDrawn="1"/>
        </p:nvSpPr>
        <p:spPr>
          <a:xfrm>
            <a:off x="0" y="542955"/>
            <a:ext cx="1724720" cy="2679887"/>
          </a:xfrm>
          <a:custGeom>
            <a:avLst/>
            <a:gdLst/>
            <a:ahLst/>
            <a:cxnLst/>
            <a:rect l="l" t="t" r="r" b="b"/>
            <a:pathLst>
              <a:path w="1293540" h="1944216">
                <a:moveTo>
                  <a:pt x="0" y="0"/>
                </a:moveTo>
                <a:lnTo>
                  <a:pt x="540405" y="0"/>
                </a:lnTo>
                <a:lnTo>
                  <a:pt x="611560" y="0"/>
                </a:lnTo>
                <a:lnTo>
                  <a:pt x="1293540" y="0"/>
                </a:lnTo>
                <a:lnTo>
                  <a:pt x="534507" y="1944216"/>
                </a:lnTo>
                <a:lnTo>
                  <a:pt x="0" y="1944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8297363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819699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342036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64374" y="542955"/>
            <a:ext cx="3302021" cy="2677425"/>
          </a:xfrm>
          <a:prstGeom prst="parallelogram">
            <a:avLst>
              <a:gd name="adj" fmla="val 38849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606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29376" y="4031265"/>
            <a:ext cx="5235438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082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575BC2-9298-4F7F-9406-A1B5F6E4F12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80849" y="1507989"/>
            <a:ext cx="1901964" cy="159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C48EBFBC-65FA-4447-805D-A64F1CD2123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80849" y="4209485"/>
            <a:ext cx="1901964" cy="159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3" name="Picture Placeholder 2">
            <a:extLst>
              <a:ext uri="{FF2B5EF4-FFF2-40B4-BE49-F238E27FC236}">
                <a16:creationId xmlns:a16="http://schemas.microsoft.com/office/drawing/2014/main" id="{896D91B0-087B-40C1-A5AE-DFF524F2AEF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36264" y="1507989"/>
            <a:ext cx="1901964" cy="159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A3E1ED18-B181-49D2-989F-7507C27870A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336264" y="4209485"/>
            <a:ext cx="1901964" cy="159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29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85091D-ACFA-4C08-A5D1-ACA6C4FE7455}"/>
              </a:ext>
            </a:extLst>
          </p:cNvPr>
          <p:cNvGrpSpPr/>
          <p:nvPr userDrawn="1"/>
        </p:nvGrpSpPr>
        <p:grpSpPr>
          <a:xfrm>
            <a:off x="3551840" y="1896887"/>
            <a:ext cx="5088321" cy="3064225"/>
            <a:chOff x="4098364" y="1571764"/>
            <a:chExt cx="7301609" cy="4397082"/>
          </a:xfrm>
        </p:grpSpPr>
        <p:grpSp>
          <p:nvGrpSpPr>
            <p:cNvPr id="3" name="Graphic 55">
              <a:extLst>
                <a:ext uri="{FF2B5EF4-FFF2-40B4-BE49-F238E27FC236}">
                  <a16:creationId xmlns:a16="http://schemas.microsoft.com/office/drawing/2014/main" id="{5B4F9B12-AB82-4546-836D-41FABF49D6C8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F85DDB4-6141-4012-BC84-42E6BDBF82B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16F7276-B4F9-4530-84C0-EF2C9ECDAB94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2DB1A5C-F1A0-4BC0-BE67-EEFAA4592C71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B75C36A-CF22-4E6C-BDFB-93D9052AAFD2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80AAB66-0012-4C2C-A739-8DBBA187677B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9DD086C-BB44-40D0-9D21-4E48E4FE51EB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4B5080E-0940-4BD2-A8A1-FC6B3D63491E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18D06E4-E30F-4F89-A71E-0D93FD43ED66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A1A526-A9A8-4250-B3A5-55501FF8A09F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49B7F5-6D4D-4245-9964-122EC3292C54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CCB8880-AC57-41A5-8D7B-4F0C1B7A0327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88F7497-11E7-4ADF-A4F7-5442709DDE01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C7C9E8-D0AF-43F6-B223-BCAEF198AF79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E68076-4BEA-4CF0-82B6-4AF32885A2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19CC36D-CB26-4F0E-8F5F-B7E44C131834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F2D2E83-F004-46E0-988E-4772C73F53E6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770BB6D-A8C1-41B5-8708-734B7E246841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7D3DA74-87F9-4FAB-B45E-A16503005903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78151E-6BD0-43E9-9FEE-08F3670C2F8E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CF06F2B-9620-4AF3-AFAC-B8B83BBD82E7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A930FDE-2B80-4BC0-A8F5-DF85DED51DD3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57262C-D553-4EFF-A91A-BBB26C9832C0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A630EB0-4819-45AF-AD0E-9137A712E262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1960A1D-6A23-45F6-8604-E8CBAAC1843F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D331414-3A85-474B-9943-21587951F09F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E5F0C5-E04C-4834-AAA6-BBB8519F8E83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C8A17BE-A8CC-4508-9908-ED68A32F92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F80219-E68E-46DB-9F6C-BB5A30DBDD6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270958" y="2077147"/>
            <a:ext cx="3593918" cy="22282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78" r:id="rId6"/>
    <p:sldLayoutId id="2147483679" r:id="rId7"/>
    <p:sldLayoutId id="2147483680" r:id="rId8"/>
    <p:sldLayoutId id="2147483691" r:id="rId9"/>
    <p:sldLayoutId id="2147483682" r:id="rId10"/>
    <p:sldLayoutId id="2147483683" r:id="rId11"/>
    <p:sldLayoutId id="2147483684" r:id="rId12"/>
    <p:sldLayoutId id="2147483694" r:id="rId13"/>
    <p:sldLayoutId id="2147483686" r:id="rId14"/>
    <p:sldLayoutId id="2147483693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5518179" y="-3483"/>
            <a:ext cx="6673821" cy="6861483"/>
          </a:xfrm>
          <a:custGeom>
            <a:avLst/>
            <a:gdLst>
              <a:gd name="connsiteX0" fmla="*/ 6373368 w 6391656"/>
              <a:gd name="connsiteY0" fmla="*/ 0 h 5824728"/>
              <a:gd name="connsiteX1" fmla="*/ 0 w 6391656"/>
              <a:gd name="connsiteY1" fmla="*/ 3282696 h 5824728"/>
              <a:gd name="connsiteX2" fmla="*/ 1499616 w 6391656"/>
              <a:gd name="connsiteY2" fmla="*/ 5824728 h 5824728"/>
              <a:gd name="connsiteX3" fmla="*/ 6391656 w 6391656"/>
              <a:gd name="connsiteY3" fmla="*/ 5824728 h 5824728"/>
              <a:gd name="connsiteX4" fmla="*/ 6373368 w 6391656"/>
              <a:gd name="connsiteY4" fmla="*/ 0 h 5824728"/>
              <a:gd name="connsiteX0" fmla="*/ 6355951 w 6391656"/>
              <a:gd name="connsiteY0" fmla="*/ 0 h 6826214"/>
              <a:gd name="connsiteX1" fmla="*/ 0 w 6391656"/>
              <a:gd name="connsiteY1" fmla="*/ 4284182 h 6826214"/>
              <a:gd name="connsiteX2" fmla="*/ 1499616 w 6391656"/>
              <a:gd name="connsiteY2" fmla="*/ 6826214 h 6826214"/>
              <a:gd name="connsiteX3" fmla="*/ 6391656 w 6391656"/>
              <a:gd name="connsiteY3" fmla="*/ 6826214 h 6826214"/>
              <a:gd name="connsiteX4" fmla="*/ 6355951 w 6391656"/>
              <a:gd name="connsiteY4" fmla="*/ 0 h 6826214"/>
              <a:gd name="connsiteX0" fmla="*/ 6390785 w 6391656"/>
              <a:gd name="connsiteY0" fmla="*/ 0 h 6852339"/>
              <a:gd name="connsiteX1" fmla="*/ 0 w 6391656"/>
              <a:gd name="connsiteY1" fmla="*/ 4310307 h 6852339"/>
              <a:gd name="connsiteX2" fmla="*/ 1499616 w 6391656"/>
              <a:gd name="connsiteY2" fmla="*/ 6852339 h 6852339"/>
              <a:gd name="connsiteX3" fmla="*/ 6391656 w 6391656"/>
              <a:gd name="connsiteY3" fmla="*/ 6852339 h 6852339"/>
              <a:gd name="connsiteX4" fmla="*/ 6390785 w 6391656"/>
              <a:gd name="connsiteY4" fmla="*/ 0 h 6852339"/>
              <a:gd name="connsiteX0" fmla="*/ 6399494 w 6399501"/>
              <a:gd name="connsiteY0" fmla="*/ 0 h 6852339"/>
              <a:gd name="connsiteX1" fmla="*/ 0 w 6399501"/>
              <a:gd name="connsiteY1" fmla="*/ 4310307 h 6852339"/>
              <a:gd name="connsiteX2" fmla="*/ 1499616 w 6399501"/>
              <a:gd name="connsiteY2" fmla="*/ 6852339 h 6852339"/>
              <a:gd name="connsiteX3" fmla="*/ 6391656 w 6399501"/>
              <a:gd name="connsiteY3" fmla="*/ 6852339 h 6852339"/>
              <a:gd name="connsiteX4" fmla="*/ 6399494 w 6399501"/>
              <a:gd name="connsiteY4" fmla="*/ 0 h 6852339"/>
              <a:gd name="connsiteX0" fmla="*/ 6573230 w 6573237"/>
              <a:gd name="connsiteY0" fmla="*/ 0 h 6852339"/>
              <a:gd name="connsiteX1" fmla="*/ 0 w 6573237"/>
              <a:gd name="connsiteY1" fmla="*/ 3679371 h 6852339"/>
              <a:gd name="connsiteX2" fmla="*/ 1673352 w 6573237"/>
              <a:gd name="connsiteY2" fmla="*/ 6852339 h 6852339"/>
              <a:gd name="connsiteX3" fmla="*/ 6565392 w 6573237"/>
              <a:gd name="connsiteY3" fmla="*/ 6852339 h 6852339"/>
              <a:gd name="connsiteX4" fmla="*/ 6573230 w 6573237"/>
              <a:gd name="connsiteY4" fmla="*/ 0 h 6852339"/>
              <a:gd name="connsiteX0" fmla="*/ 6673814 w 6673821"/>
              <a:gd name="connsiteY0" fmla="*/ 0 h 6852339"/>
              <a:gd name="connsiteX1" fmla="*/ 0 w 6673821"/>
              <a:gd name="connsiteY1" fmla="*/ 3725091 h 6852339"/>
              <a:gd name="connsiteX2" fmla="*/ 1773936 w 6673821"/>
              <a:gd name="connsiteY2" fmla="*/ 6852339 h 6852339"/>
              <a:gd name="connsiteX3" fmla="*/ 6665976 w 6673821"/>
              <a:gd name="connsiteY3" fmla="*/ 6852339 h 6852339"/>
              <a:gd name="connsiteX4" fmla="*/ 6673814 w 6673821"/>
              <a:gd name="connsiteY4" fmla="*/ 0 h 6852339"/>
              <a:gd name="connsiteX0" fmla="*/ 6673814 w 6673821"/>
              <a:gd name="connsiteY0" fmla="*/ 0 h 6852339"/>
              <a:gd name="connsiteX1" fmla="*/ 0 w 6673821"/>
              <a:gd name="connsiteY1" fmla="*/ 3725091 h 6852339"/>
              <a:gd name="connsiteX2" fmla="*/ 1938528 w 6673821"/>
              <a:gd name="connsiteY2" fmla="*/ 6852339 h 6852339"/>
              <a:gd name="connsiteX3" fmla="*/ 6665976 w 6673821"/>
              <a:gd name="connsiteY3" fmla="*/ 6852339 h 6852339"/>
              <a:gd name="connsiteX4" fmla="*/ 6673814 w 6673821"/>
              <a:gd name="connsiteY4" fmla="*/ 0 h 6852339"/>
              <a:gd name="connsiteX0" fmla="*/ 6673814 w 6673821"/>
              <a:gd name="connsiteY0" fmla="*/ 0 h 6861483"/>
              <a:gd name="connsiteX1" fmla="*/ 0 w 6673821"/>
              <a:gd name="connsiteY1" fmla="*/ 3725091 h 6861483"/>
              <a:gd name="connsiteX2" fmla="*/ 1755648 w 6673821"/>
              <a:gd name="connsiteY2" fmla="*/ 6861483 h 6861483"/>
              <a:gd name="connsiteX3" fmla="*/ 6665976 w 6673821"/>
              <a:gd name="connsiteY3" fmla="*/ 6852339 h 6861483"/>
              <a:gd name="connsiteX4" fmla="*/ 6673814 w 6673821"/>
              <a:gd name="connsiteY4" fmla="*/ 0 h 686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3821" h="6861483">
                <a:moveTo>
                  <a:pt x="6673814" y="0"/>
                </a:moveTo>
                <a:lnTo>
                  <a:pt x="0" y="3725091"/>
                </a:lnTo>
                <a:lnTo>
                  <a:pt x="1755648" y="6861483"/>
                </a:lnTo>
                <a:lnTo>
                  <a:pt x="6665976" y="6852339"/>
                </a:lnTo>
                <a:cubicBezTo>
                  <a:pt x="6665686" y="4568226"/>
                  <a:pt x="6674104" y="2284113"/>
                  <a:pt x="66738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>
              <a:latin typeface="한컴 말랑말랑 Bold"/>
              <a:ea typeface="한컴 말랑말랑 Bold"/>
            </a:endParaRPr>
          </a:p>
        </p:txBody>
      </p:sp>
      <p:sp>
        <p:nvSpPr>
          <p:cNvPr id="4" name="TextBox 3">
            <a:hlinkClick r:id="rId2"/>
          </p:cNvPr>
          <p:cNvSpPr txBox="1"/>
          <p:nvPr/>
        </p:nvSpPr>
        <p:spPr>
          <a:xfrm>
            <a:off x="6294685" y="6059805"/>
            <a:ext cx="5477873" cy="2444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en-US" altLang="ko-KR" sz="1000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  <a:hlinkClick r:id="rId2"/>
              </a:rPr>
              <a:t>http://www.free-powerpoint-templates-design.com</a:t>
            </a:r>
            <a:endParaRPr lang="ko-KR" altLang="en-US" sz="1000">
              <a:solidFill>
                <a:schemeClr val="accent3">
                  <a:lumMod val="50000"/>
                </a:schemeClr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4685" y="3507105"/>
            <a:ext cx="5477874" cy="17392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ko-KR" altLang="en-US" sz="5400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우리의 집</a:t>
            </a:r>
          </a:p>
          <a:p>
            <a:pPr lvl="0" algn="r">
              <a:defRPr/>
            </a:pPr>
            <a:r>
              <a:rPr lang="ko-KR" altLang="en-US" sz="5400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4685" y="5374005"/>
            <a:ext cx="5477874" cy="9535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r">
              <a:defRPr/>
            </a:pPr>
            <a:r>
              <a:rPr lang="ko-KR" altLang="en-US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팀명</a:t>
            </a:r>
            <a:r>
              <a:rPr lang="en-US" altLang="ko-KR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: </a:t>
            </a:r>
            <a:r>
              <a:rPr lang="ko-KR" altLang="en-US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우리집에 왜 왔니</a:t>
            </a:r>
            <a:br>
              <a:rPr lang="en-US" altLang="ko-KR" sz="1867">
                <a:solidFill>
                  <a:schemeClr val="accent3">
                    <a:lumMod val="50000"/>
                  </a:schemeClr>
                </a:solidFill>
                <a:ea typeface="한컴 말랑말랑 Bold"/>
              </a:rPr>
            </a:br>
            <a:br>
              <a:rPr lang="en-US" altLang="ko-KR" sz="1867">
                <a:solidFill>
                  <a:schemeClr val="accent3">
                    <a:lumMod val="50000"/>
                  </a:schemeClr>
                </a:solidFill>
                <a:ea typeface="한컴 말랑말랑 Bold"/>
              </a:rPr>
            </a:br>
            <a:r>
              <a:rPr lang="ko-KR" altLang="en-US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팀원</a:t>
            </a:r>
            <a:r>
              <a:rPr lang="en-US" altLang="ko-KR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: </a:t>
            </a:r>
            <a:r>
              <a:rPr lang="ko-KR" altLang="en-US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강승현</a:t>
            </a:r>
            <a:r>
              <a:rPr lang="en-US" altLang="ko-KR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, </a:t>
            </a:r>
            <a:r>
              <a:rPr lang="ko-KR" altLang="en-US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김민수</a:t>
            </a:r>
            <a:r>
              <a:rPr lang="en-US" altLang="ko-KR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, </a:t>
            </a:r>
            <a:r>
              <a:rPr lang="ko-KR" altLang="en-US" sz="1867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김정은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0040" y="1262692"/>
            <a:ext cx="10071919" cy="4974041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5400" b="0" i="0" u="none" strike="noStrike" kern="1200" cap="none" spc="0" normalizeH="0" baseline="0">
                <a:solidFill>
                  <a:srgbClr val="262626"/>
                </a:solidFill>
                <a:latin typeface="한컴 말랑말랑 Bold"/>
                <a:ea typeface="한컴 말랑말랑 Bold"/>
              </a:rPr>
              <a:t>JWT </a:t>
            </a:r>
            <a:r>
              <a:rPr kumimoji="0" lang="ko-KR" altLang="en-US" sz="5400" b="0" i="0" u="none" strike="noStrike" kern="1200" cap="none" spc="0" normalizeH="0" baseline="0">
                <a:solidFill>
                  <a:srgbClr val="262626"/>
                </a:solidFill>
                <a:latin typeface="한컴 말랑말랑 Bold"/>
                <a:ea typeface="한컴 말랑말랑 Bold"/>
              </a:rPr>
              <a:t>사용 방식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latin typeface="한컴 말랑말랑 Bold"/>
                <a:ea typeface="한컴 말랑말랑 Bold"/>
              </a:rPr>
              <a:t>JWT</a:t>
            </a:r>
            <a:r>
              <a:rPr lang="ko-KR" altLang="en-US">
                <a:latin typeface="한컴 말랑말랑 Bold"/>
                <a:ea typeface="한컴 말랑말랑 Bold"/>
              </a:rPr>
              <a:t> 및 비밀번호 암호화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816474"/>
            <a:ext cx="12192000" cy="216024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en-US" altLang="ko-KR" sz="2700">
              <a:solidFill>
                <a:srgbClr val="800080"/>
              </a:solidFill>
              <a:latin typeface="한컴 말랑말랑 Bold"/>
              <a:ea typeface="한컴 말랑말랑 Bold"/>
            </a:endParaRPr>
          </a:p>
          <a:p>
            <a:pPr lvl="0" algn="ctr">
              <a:defRPr/>
            </a:pPr>
            <a:endParaRPr lang="ko-KR" altLang="en-US" sz="2700">
              <a:solidFill>
                <a:srgbClr val="80008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" name="Up Arrow 4"/>
          <p:cNvSpPr/>
          <p:nvPr/>
        </p:nvSpPr>
        <p:spPr>
          <a:xfrm>
            <a:off x="9432007" y="1685938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latin typeface="한컴 말랑말랑 Bold"/>
              <a:ea typeface="한컴 말랑말랑 Bold"/>
            </a:endParaRPr>
          </a:p>
        </p:txBody>
      </p:sp>
      <p:sp>
        <p:nvSpPr>
          <p:cNvPr id="5" name="Up Arrow 7"/>
          <p:cNvSpPr/>
          <p:nvPr/>
        </p:nvSpPr>
        <p:spPr>
          <a:xfrm rot="10800000">
            <a:off x="7567039" y="4032498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>
              <a:latin typeface="한컴 말랑말랑 Bold"/>
              <a:ea typeface="한컴 말랑말랑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50065" y="3176097"/>
            <a:ext cx="1744617" cy="5078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2700" b="1">
                <a:solidFill>
                  <a:schemeClr val="accent2"/>
                </a:solidFill>
                <a:latin typeface="한컴 말랑말랑 Bold"/>
                <a:ea typeface="한컴 말랑말랑 Bold"/>
              </a:rPr>
              <a:t>개발 시간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15033" y="4183380"/>
            <a:ext cx="1744617" cy="5010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2700" b="1">
                <a:solidFill>
                  <a:schemeClr val="accent1"/>
                </a:solidFill>
                <a:latin typeface="한컴 말랑말랑 Bold"/>
                <a:ea typeface="한컴 말랑말랑 Bold"/>
              </a:rPr>
              <a:t>보안성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155" y="2046407"/>
            <a:ext cx="5933873" cy="999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내부적으로 </a:t>
            </a:r>
            <a:r>
              <a:rPr lang="ko-KR" altLang="en-US" sz="1200" b="1" u="sng">
                <a:solidFill>
                  <a:srgbClr val="51BCB9"/>
                </a:solidFill>
                <a:latin typeface="한컴 말랑말랑 Bold"/>
                <a:ea typeface="한컴 말랑말랑 Bold"/>
              </a:rPr>
              <a:t>BCrypt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라는 해시 알고리즘을 활용하여 비밀번호를 손쉽게 암호화시킵니다.</a:t>
            </a:r>
          </a:p>
          <a:p>
            <a:pPr lvl="0"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한컴 말랑말랑 Bold"/>
              <a:ea typeface="한컴 말랑말랑 Bold"/>
            </a:endParaRPr>
          </a:p>
          <a:p>
            <a:pPr lvl="0"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 </a:t>
            </a:r>
            <a:r>
              <a:rPr lang="ko-KR" altLang="en-US" sz="1200" b="1" u="sng">
                <a:solidFill>
                  <a:srgbClr val="51BCB9"/>
                </a:solidFill>
                <a:latin typeface="한컴 말랑말랑 Bold"/>
                <a:ea typeface="한컴 말랑말랑 Bold"/>
              </a:rPr>
              <a:t>BCrypt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는 단방향 해시 함수로, 동일한 비밀번호에 대해 매번 다른 해시 값을 생성하여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 보안을 강화하고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,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 솔팅(salting)과 스트레칭(stretching)이라는 기법을 활용하여 비밀번호를 보다 안전하게 저장합니다.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1155" y="1501493"/>
            <a:ext cx="6812631" cy="395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1"/>
                </a:solidFill>
                <a:latin typeface="한컴 말랑말랑 Bold"/>
                <a:ea typeface="한컴 말랑말랑 Bold"/>
              </a:rPr>
              <a:t>Spring Security</a:t>
            </a:r>
            <a:r>
              <a:rPr lang="ko-KR" altLang="en-US" sz="2000" b="1">
                <a:solidFill>
                  <a:schemeClr val="accent1"/>
                </a:solidFill>
                <a:latin typeface="한컴 말랑말랑 Bold"/>
                <a:ea typeface="한컴 말랑말랑 Bold"/>
              </a:rPr>
              <a:t>를 통한</a:t>
            </a:r>
            <a:r>
              <a:rPr lang="en-US" altLang="ko-KR" sz="2000" b="1">
                <a:solidFill>
                  <a:schemeClr val="accent1"/>
                </a:solidFill>
                <a:latin typeface="한컴 말랑말랑 Bold"/>
                <a:ea typeface="한컴 말랑말랑 Bold"/>
              </a:rPr>
              <a:t>, </a:t>
            </a:r>
            <a:r>
              <a:rPr lang="ko-KR" altLang="en-US" sz="2000" b="1">
                <a:solidFill>
                  <a:schemeClr val="accent1"/>
                </a:solidFill>
                <a:latin typeface="한컴 말랑말랑 Bold"/>
                <a:ea typeface="한컴 말랑말랑 Bold"/>
              </a:rPr>
              <a:t>비밀번호 암호화로 보안성 증가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1155" y="4936877"/>
            <a:ext cx="5933873" cy="823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tx1">
                  <a:lumMod val="75000"/>
                  <a:lumOff val="25000"/>
                </a:schemeClr>
              </a:buClr>
              <a:buNone/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사용자의 신원을 확인하고 </a:t>
            </a:r>
            <a:r>
              <a:rPr lang="en-US" altLang="ko-KR" sz="1200" b="1" u="sng">
                <a:solidFill>
                  <a:srgbClr val="BED381"/>
                </a:solidFill>
                <a:latin typeface="한컴 말랑말랑 Bold"/>
                <a:ea typeface="한컴 말랑말랑 Bold"/>
              </a:rPr>
              <a:t>인증</a:t>
            </a:r>
            <a:r>
              <a:rPr lang="ko-KR" altLang="en-US" sz="1200" b="1" u="sng">
                <a:solidFill>
                  <a:srgbClr val="BED381"/>
                </a:solidFill>
                <a:latin typeface="한컴 말랑말랑 Bold"/>
                <a:ea typeface="한컴 말랑말랑 Bold"/>
              </a:rPr>
              <a:t> 및</a:t>
            </a:r>
            <a:r>
              <a:rPr lang="en-US" altLang="ko-KR" sz="1200" b="1" u="sng">
                <a:solidFill>
                  <a:srgbClr val="BED381"/>
                </a:solidFill>
                <a:latin typeface="한컴 말랑말랑 Bold"/>
                <a:ea typeface="한컴 말랑말랑 Bold"/>
              </a:rPr>
              <a:t> 권한</a:t>
            </a:r>
            <a:r>
              <a:rPr lang="ko-KR" altLang="en-US" sz="1200" b="1" u="sng">
                <a:solidFill>
                  <a:srgbClr val="BED381"/>
                </a:solidFill>
                <a:latin typeface="한컴 말랑말랑 Bold"/>
                <a:ea typeface="한컴 말랑말랑 Bold"/>
              </a:rPr>
              <a:t> 정책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을 적용하는 데 편리한 방법을 제공합니다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.</a:t>
            </a:r>
            <a:b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한컴 말랑말랑 Bold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JWT로 서명된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claims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정보를 서버 측에서 쉽게 파악할 수 있습니다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.</a:t>
            </a:r>
            <a:b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</a:b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한컴 말랑말랑 Bold"/>
              <a:ea typeface="한컴 말랑말랑 Bold"/>
            </a:endParaRPr>
          </a:p>
          <a:p>
            <a:pPr marL="0" lvl="0" indent="0">
              <a:buClr>
                <a:schemeClr val="tx1">
                  <a:lumMod val="75000"/>
                  <a:lumOff val="25000"/>
                </a:schemeClr>
              </a:buClr>
              <a:buNone/>
              <a:defRPr/>
            </a:pPr>
            <a:r>
              <a:rPr lang="ko-KR" altLang="en-US" sz="1200" u="sng">
                <a:solidFill>
                  <a:srgbClr val="BED381"/>
                </a:solidFill>
                <a:latin typeface="한컴 말랑말랑 Bold"/>
                <a:ea typeface="한컴 말랑말랑 Bold"/>
              </a:rPr>
              <a:t>특정 권한만 있는 사용자만 접근할 수 있는 </a:t>
            </a:r>
            <a:r>
              <a:rPr lang="en-US" altLang="ko-KR" sz="1200" u="sng">
                <a:solidFill>
                  <a:srgbClr val="BED381"/>
                </a:solidFill>
                <a:latin typeface="한컴 말랑말랑 Bold"/>
                <a:ea typeface="한컴 말랑말랑 Bold"/>
              </a:rPr>
              <a:t>EndPoint</a:t>
            </a:r>
            <a:r>
              <a:rPr lang="ko-KR" altLang="en-US" sz="1200" u="sng">
                <a:solidFill>
                  <a:srgbClr val="BED381"/>
                </a:solidFill>
                <a:latin typeface="한컴 말랑말랑 Bold"/>
                <a:ea typeface="한컴 말랑말랑 Bold"/>
              </a:rPr>
              <a:t>를 쉽게 구성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해줍니다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rPr>
              <a:t>.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155" y="4447937"/>
            <a:ext cx="5933873" cy="38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accent2"/>
                </a:solidFill>
                <a:latin typeface="한컴 말랑말랑 Bold"/>
                <a:ea typeface="한컴 말랑말랑 Bold"/>
              </a:rPr>
              <a:t>Spring Security</a:t>
            </a:r>
            <a:r>
              <a:rPr lang="ko-KR" altLang="en-US" sz="2000" b="1">
                <a:solidFill>
                  <a:schemeClr val="accent2"/>
                </a:solidFill>
                <a:latin typeface="한컴 말랑말랑 Bold"/>
                <a:ea typeface="한컴 말랑말랑 Bold"/>
              </a:rPr>
              <a:t>를 통한</a:t>
            </a:r>
            <a:r>
              <a:rPr lang="en-US" altLang="ko-KR" sz="2000" b="1">
                <a:solidFill>
                  <a:schemeClr val="accent2"/>
                </a:solidFill>
                <a:latin typeface="한컴 말랑말랑 Bold"/>
                <a:ea typeface="한컴 말랑말랑 Bold"/>
              </a:rPr>
              <a:t>, JWT </a:t>
            </a:r>
            <a:r>
              <a:rPr lang="ko-KR" altLang="en-US" sz="2000" b="1">
                <a:solidFill>
                  <a:schemeClr val="accent2"/>
                </a:solidFill>
                <a:latin typeface="한컴 말랑말랑 Bold"/>
                <a:ea typeface="한컴 말랑말랑 Bold"/>
              </a:rPr>
              <a:t>구현 개발 시간 단축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기대 효과</a:t>
            </a:r>
            <a:endParaRPr lang="en-US">
              <a:latin typeface="한컴 말랑말랑 Bold"/>
              <a:ea typeface="한컴 말랑말랑 Bold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50696" y="1449518"/>
            <a:ext cx="2480463" cy="4320540"/>
            <a:chOff x="340352" y="1313234"/>
            <a:chExt cx="2480463" cy="4320540"/>
          </a:xfrm>
        </p:grpSpPr>
        <p:sp>
          <p:nvSpPr>
            <p:cNvPr id="33" name="Rectangle 5"/>
            <p:cNvSpPr/>
            <p:nvPr/>
          </p:nvSpPr>
          <p:spPr>
            <a:xfrm>
              <a:off x="552532" y="1313234"/>
              <a:ext cx="2268283" cy="43205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>
                <a:latin typeface="한컴 말랑말랑 Bold"/>
                <a:ea typeface="한컴 말랑말랑 Bold"/>
              </a:endParaRPr>
            </a:p>
          </p:txBody>
        </p:sp>
        <p:grpSp>
          <p:nvGrpSpPr>
            <p:cNvPr id="34" name="Group 8"/>
            <p:cNvGrpSpPr/>
            <p:nvPr/>
          </p:nvGrpSpPr>
          <p:grpSpPr>
            <a:xfrm>
              <a:off x="340352" y="1513102"/>
              <a:ext cx="2436995" cy="684872"/>
              <a:chOff x="590530" y="2152783"/>
              <a:chExt cx="2473307" cy="695077"/>
            </a:xfrm>
            <a:solidFill>
              <a:schemeClr val="accent1"/>
            </a:solidFill>
          </p:grpSpPr>
          <p:sp>
            <p:nvSpPr>
              <p:cNvPr id="35" name="Right Triangle 9"/>
              <p:cNvSpPr/>
              <p:nvPr/>
            </p:nvSpPr>
            <p:spPr>
              <a:xfrm rot="10800000">
                <a:off x="590530" y="2642931"/>
                <a:ext cx="204929" cy="204929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36" name="Pentagon 10"/>
              <p:cNvSpPr/>
              <p:nvPr/>
            </p:nvSpPr>
            <p:spPr>
              <a:xfrm>
                <a:off x="611560" y="2158299"/>
                <a:ext cx="1944216" cy="484632"/>
              </a:xfrm>
              <a:prstGeom prst="homePlate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37" name="Chevron 11"/>
              <p:cNvSpPr/>
              <p:nvPr/>
            </p:nvSpPr>
            <p:spPr>
              <a:xfrm>
                <a:off x="2418617" y="2158299"/>
                <a:ext cx="385189" cy="484632"/>
              </a:xfrm>
              <a:prstGeom prst="chevron">
                <a:avLst>
                  <a:gd name="adj" fmla="val 52447"/>
                </a:avLst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solidFill>
                    <a:schemeClr val="tx1"/>
                  </a:solidFill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38" name="Chevron 12"/>
              <p:cNvSpPr/>
              <p:nvPr/>
            </p:nvSpPr>
            <p:spPr>
              <a:xfrm>
                <a:off x="2678648" y="2152783"/>
                <a:ext cx="385189" cy="484632"/>
              </a:xfrm>
              <a:prstGeom prst="chevron">
                <a:avLst>
                  <a:gd name="adj" fmla="val 52447"/>
                </a:avLst>
              </a:prstGeom>
              <a:grp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solidFill>
                    <a:schemeClr val="tx1"/>
                  </a:solidFill>
                  <a:latin typeface="한컴 말랑말랑 Bold"/>
                  <a:ea typeface="한컴 말랑말랑 Bold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07401" y="2188244"/>
              <a:ext cx="2125703" cy="1580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날짜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,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 가격대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,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 면적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,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 층수 옵션으로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,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 현재 조회한 아파트 매매 정보를 </a:t>
              </a:r>
              <a:r>
                <a:rPr lang="ko-KR" altLang="en-US" sz="1400" b="1" u="sng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동적으로 필터링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하여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,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 사용자가 원하는 아파트 매매 정보만 쉽게 볼 수 있습니다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26999" y="1597174"/>
              <a:ext cx="1573212" cy="2955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아파트 매매 필터링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096001" y="1456754"/>
            <a:ext cx="2480683" cy="4320540"/>
            <a:chOff x="6187192" y="1313234"/>
            <a:chExt cx="2480683" cy="4320540"/>
          </a:xfrm>
        </p:grpSpPr>
        <p:sp>
          <p:nvSpPr>
            <p:cNvPr id="3" name="Rectangle 2"/>
            <p:cNvSpPr/>
            <p:nvPr/>
          </p:nvSpPr>
          <p:spPr>
            <a:xfrm>
              <a:off x="6399593" y="1313234"/>
              <a:ext cx="2268283" cy="43205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>
                <a:latin typeface="한컴 말랑말랑 Bold"/>
                <a:ea typeface="한컴 말랑말랑 Bold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187192" y="1513102"/>
              <a:ext cx="2436995" cy="684872"/>
              <a:chOff x="590530" y="2152783"/>
              <a:chExt cx="2473307" cy="695077"/>
            </a:xfrm>
          </p:grpSpPr>
          <p:sp>
            <p:nvSpPr>
              <p:cNvPr id="7" name="Right Triangle 6"/>
              <p:cNvSpPr/>
              <p:nvPr/>
            </p:nvSpPr>
            <p:spPr>
              <a:xfrm rot="10800000">
                <a:off x="590530" y="2642931"/>
                <a:ext cx="204929" cy="204929"/>
              </a:xfrm>
              <a:prstGeom prst="rt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8" name="Pentagon 10"/>
              <p:cNvSpPr/>
              <p:nvPr/>
            </p:nvSpPr>
            <p:spPr>
              <a:xfrm>
                <a:off x="611560" y="2158299"/>
                <a:ext cx="1944216" cy="484632"/>
              </a:xfrm>
              <a:prstGeom prst="homePlat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9" name="Chevron 11"/>
              <p:cNvSpPr/>
              <p:nvPr/>
            </p:nvSpPr>
            <p:spPr>
              <a:xfrm>
                <a:off x="2418617" y="2158299"/>
                <a:ext cx="385189" cy="484632"/>
              </a:xfrm>
              <a:prstGeom prst="chevron">
                <a:avLst>
                  <a:gd name="adj" fmla="val 5244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solidFill>
                    <a:schemeClr val="tx1"/>
                  </a:solidFill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10" name="Chevron 12"/>
              <p:cNvSpPr/>
              <p:nvPr/>
            </p:nvSpPr>
            <p:spPr>
              <a:xfrm>
                <a:off x="2678648" y="2152783"/>
                <a:ext cx="385189" cy="484632"/>
              </a:xfrm>
              <a:prstGeom prst="chevron">
                <a:avLst>
                  <a:gd name="adj" fmla="val 52447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solidFill>
                    <a:schemeClr val="tx1"/>
                  </a:solidFill>
                  <a:latin typeface="한컴 말랑말랑 Bold"/>
                  <a:ea typeface="한컴 말랑말랑 Bold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359269" y="1597174"/>
              <a:ext cx="1573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합리적 소비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96906" y="2272605"/>
              <a:ext cx="2016377" cy="20110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사용자는 원하는 아파트의 매매 평균 가격 및 지금까지의 가격 변화량을 그래프로 쉽게 파악 가능합니다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.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 </a:t>
              </a:r>
            </a:p>
            <a:p>
              <a:pPr lvl="0">
                <a:defRPr/>
              </a:pP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한컴 말랑말랑 Bold"/>
                <a:ea typeface="한컴 말랑말랑 Bold"/>
              </a:endParaRPr>
            </a:p>
            <a:p>
              <a:pPr lvl="0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이를통해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,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 </a:t>
              </a:r>
              <a:r>
                <a:rPr lang="ko-KR" altLang="en-US" sz="1400" u="sng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합리적인 아파트 매매 결정권을 증진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시킬 수 있다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말랑말랑 Bold"/>
                  <a:ea typeface="한컴 말랑말랑 Bold"/>
                </a:rPr>
                <a:t>.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223128" y="1442282"/>
            <a:ext cx="2480906" cy="4320540"/>
            <a:chOff x="3408458" y="1291526"/>
            <a:chExt cx="2480906" cy="4320540"/>
          </a:xfrm>
        </p:grpSpPr>
        <p:sp>
          <p:nvSpPr>
            <p:cNvPr id="4" name="Rectangle 3"/>
            <p:cNvSpPr/>
            <p:nvPr/>
          </p:nvSpPr>
          <p:spPr>
            <a:xfrm>
              <a:off x="3621080" y="1291526"/>
              <a:ext cx="2268283" cy="43205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>
                <a:latin typeface="한컴 말랑말랑 Bold"/>
                <a:ea typeface="한컴 말랑말랑 Bold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408458" y="1491394"/>
              <a:ext cx="2436995" cy="684872"/>
              <a:chOff x="590530" y="2152783"/>
              <a:chExt cx="2473307" cy="695077"/>
            </a:xfrm>
          </p:grpSpPr>
          <p:sp>
            <p:nvSpPr>
              <p:cNvPr id="12" name="Right Triangle 11"/>
              <p:cNvSpPr/>
              <p:nvPr/>
            </p:nvSpPr>
            <p:spPr>
              <a:xfrm rot="10800000">
                <a:off x="590530" y="2642931"/>
                <a:ext cx="204929" cy="204929"/>
              </a:xfrm>
              <a:prstGeom prst="rt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13" name="Pentagon 15"/>
              <p:cNvSpPr/>
              <p:nvPr/>
            </p:nvSpPr>
            <p:spPr>
              <a:xfrm>
                <a:off x="611560" y="2158299"/>
                <a:ext cx="1944216" cy="484632"/>
              </a:xfrm>
              <a:prstGeom prst="homePlat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14" name="Chevron 16"/>
              <p:cNvSpPr/>
              <p:nvPr/>
            </p:nvSpPr>
            <p:spPr>
              <a:xfrm>
                <a:off x="2418617" y="2158299"/>
                <a:ext cx="385189" cy="484632"/>
              </a:xfrm>
              <a:prstGeom prst="chevron">
                <a:avLst>
                  <a:gd name="adj" fmla="val 5244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solidFill>
                    <a:schemeClr val="tx1"/>
                  </a:solidFill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15" name="Chevron 17"/>
              <p:cNvSpPr/>
              <p:nvPr/>
            </p:nvSpPr>
            <p:spPr>
              <a:xfrm>
                <a:off x="2678648" y="2152783"/>
                <a:ext cx="385189" cy="484632"/>
              </a:xfrm>
              <a:prstGeom prst="chevron">
                <a:avLst>
                  <a:gd name="adj" fmla="val 5244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solidFill>
                    <a:schemeClr val="tx1"/>
                  </a:solidFill>
                  <a:latin typeface="한컴 말랑말랑 Bold"/>
                  <a:ea typeface="한컴 말랑말랑 Bold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577545" y="1567475"/>
              <a:ext cx="1573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손쉬운 정보 습득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42355" y="2215179"/>
              <a:ext cx="2016376" cy="28613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latin typeface="한컴 말랑말랑 Bold"/>
                  <a:ea typeface="한컴 말랑말랑 Bold"/>
                </a:rPr>
                <a:t>페이지의 이동 없이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, </a:t>
              </a:r>
              <a:r>
                <a:rPr lang="ko-KR" altLang="en-US" sz="1400">
                  <a:latin typeface="한컴 말랑말랑 Bold"/>
                  <a:ea typeface="한컴 말랑말랑 Bold"/>
                </a:rPr>
                <a:t>사용자는 거래를 원하는 아파트에 대한 다양한 거래 정보를 볼 수 있습니다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.</a:t>
              </a:r>
              <a:br>
                <a:rPr lang="ko-KR" altLang="en-US" sz="1400">
                  <a:latin typeface="한컴 말랑말랑 Bold"/>
                  <a:ea typeface="한컴 말랑말랑 Bold"/>
                </a:rPr>
              </a:br>
              <a:br>
                <a:rPr lang="ko-KR" altLang="en-US" sz="1400">
                  <a:latin typeface="한컴 말랑말랑 Bold"/>
                  <a:ea typeface="한컴 말랑말랑 Bold"/>
                </a:rPr>
              </a:br>
              <a:r>
                <a:rPr lang="ko-KR" altLang="en-US" sz="1400">
                  <a:latin typeface="한컴 말랑말랑 Bold"/>
                  <a:ea typeface="한컴 말랑말랑 Bold"/>
                </a:rPr>
                <a:t>또한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, </a:t>
              </a:r>
              <a:r>
                <a:rPr lang="ko-KR" altLang="en-US" sz="1400" u="sng">
                  <a:latin typeface="한컴 말랑말랑 Bold"/>
                  <a:ea typeface="한컴 말랑말랑 Bold"/>
                </a:rPr>
                <a:t>해당 아파트 근처의 다양한 정보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(</a:t>
              </a:r>
              <a:r>
                <a:rPr lang="ko-KR" altLang="en-US" sz="1400">
                  <a:latin typeface="한컴 말랑말랑 Bold"/>
                  <a:ea typeface="한컴 말랑말랑 Bold"/>
                </a:rPr>
                <a:t>식당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, </a:t>
              </a:r>
              <a:r>
                <a:rPr lang="ko-KR" altLang="en-US" sz="1400">
                  <a:latin typeface="한컴 말랑말랑 Bold"/>
                  <a:ea typeface="한컴 말랑말랑 Bold"/>
                </a:rPr>
                <a:t>버스 정류장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, </a:t>
              </a:r>
              <a:r>
                <a:rPr lang="ko-KR" altLang="en-US" sz="1400">
                  <a:latin typeface="한컴 말랑말랑 Bold"/>
                  <a:ea typeface="한컴 말랑말랑 Bold"/>
                </a:rPr>
                <a:t>병원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, </a:t>
              </a:r>
              <a:r>
                <a:rPr lang="ko-KR" altLang="en-US" sz="1400">
                  <a:latin typeface="한컴 말랑말랑 Bold"/>
                  <a:ea typeface="한컴 말랑말랑 Bold"/>
                </a:rPr>
                <a:t>약국 등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)</a:t>
              </a:r>
              <a:r>
                <a:rPr lang="ko-KR" altLang="en-US" sz="1400">
                  <a:latin typeface="한컴 말랑말랑 Bold"/>
                  <a:ea typeface="한컴 말랑말랑 Bold"/>
                </a:rPr>
                <a:t>도 페이지 이동 없이 클릭 한 번으로 손쉽게 파악할 수 있어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,</a:t>
              </a:r>
              <a:r>
                <a:rPr lang="ko-KR" altLang="en-US" sz="1400">
                  <a:latin typeface="한컴 말랑말랑 Bold"/>
                  <a:ea typeface="한컴 말랑말랑 Bold"/>
                </a:rPr>
                <a:t> 이용자의 편의성을 높여줍니다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.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968652" y="1463990"/>
            <a:ext cx="2536126" cy="4320540"/>
            <a:chOff x="8958306" y="1313234"/>
            <a:chExt cx="2536126" cy="4320540"/>
          </a:xfrm>
        </p:grpSpPr>
        <p:sp>
          <p:nvSpPr>
            <p:cNvPr id="5" name="Rectangle 4"/>
            <p:cNvSpPr/>
            <p:nvPr/>
          </p:nvSpPr>
          <p:spPr>
            <a:xfrm>
              <a:off x="9226149" y="1313234"/>
              <a:ext cx="2268283" cy="43205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>
                <a:latin typeface="한컴 말랑말랑 Bold"/>
                <a:ea typeface="한컴 말랑말랑 Bold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958306" y="1502550"/>
              <a:ext cx="2436995" cy="684872"/>
              <a:chOff x="590530" y="2152783"/>
              <a:chExt cx="2473307" cy="695077"/>
            </a:xfrm>
          </p:grpSpPr>
          <p:sp>
            <p:nvSpPr>
              <p:cNvPr id="17" name="Right Triangle 16"/>
              <p:cNvSpPr/>
              <p:nvPr/>
            </p:nvSpPr>
            <p:spPr>
              <a:xfrm rot="10800000">
                <a:off x="590530" y="2642931"/>
                <a:ext cx="204929" cy="204929"/>
              </a:xfrm>
              <a:prstGeom prst="rt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18" name="Pentagon 20"/>
              <p:cNvSpPr/>
              <p:nvPr/>
            </p:nvSpPr>
            <p:spPr>
              <a:xfrm>
                <a:off x="611560" y="2158299"/>
                <a:ext cx="1944216" cy="484632"/>
              </a:xfrm>
              <a:prstGeom prst="homePlat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19" name="Chevron 21"/>
              <p:cNvSpPr/>
              <p:nvPr/>
            </p:nvSpPr>
            <p:spPr>
              <a:xfrm>
                <a:off x="2418617" y="2158299"/>
                <a:ext cx="385189" cy="484632"/>
              </a:xfrm>
              <a:prstGeom prst="chevron">
                <a:avLst>
                  <a:gd name="adj" fmla="val 5244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solidFill>
                    <a:schemeClr val="tx1"/>
                  </a:solidFill>
                  <a:latin typeface="한컴 말랑말랑 Bold"/>
                  <a:ea typeface="한컴 말랑말랑 Bold"/>
                </a:endParaRPr>
              </a:p>
            </p:txBody>
          </p:sp>
          <p:sp>
            <p:nvSpPr>
              <p:cNvPr id="20" name="Chevron 22"/>
              <p:cNvSpPr/>
              <p:nvPr/>
            </p:nvSpPr>
            <p:spPr>
              <a:xfrm>
                <a:off x="2678648" y="2152783"/>
                <a:ext cx="385189" cy="484632"/>
              </a:xfrm>
              <a:prstGeom prst="chevron">
                <a:avLst>
                  <a:gd name="adj" fmla="val 52447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sz="2700">
                  <a:solidFill>
                    <a:schemeClr val="tx1"/>
                  </a:solidFill>
                  <a:latin typeface="한컴 말랑말랑 Bold"/>
                  <a:ea typeface="한컴 말랑말랑 Bold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9189922" y="1582093"/>
              <a:ext cx="15732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다양한 정보 습득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367023" y="2229797"/>
              <a:ext cx="2016376" cy="1151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latin typeface="한컴 말랑말랑 Bold"/>
                  <a:ea typeface="한컴 말랑말랑 Bold"/>
                </a:rPr>
                <a:t>부동산 관련 뉴스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, </a:t>
              </a:r>
              <a:r>
                <a:rPr lang="ko-KR" altLang="en-US" sz="1400">
                  <a:latin typeface="한컴 말랑말랑 Bold"/>
                  <a:ea typeface="한컴 말랑말랑 Bold"/>
                </a:rPr>
                <a:t>커뮤니티 그리고 통계 기능을 통해</a:t>
              </a:r>
              <a:r>
                <a:rPr lang="en-US" altLang="ko-KR" sz="1400">
                  <a:latin typeface="한컴 말랑말랑 Bold"/>
                  <a:ea typeface="한컴 말랑말랑 Bold"/>
                </a:rPr>
                <a:t>,</a:t>
              </a:r>
              <a:r>
                <a:rPr lang="ko-KR" altLang="en-US" sz="1400">
                  <a:latin typeface="한컴 말랑말랑 Bold"/>
                  <a:ea typeface="한컴 말랑말랑 Bold"/>
                </a:rPr>
                <a:t> </a:t>
              </a:r>
              <a:r>
                <a:rPr lang="ko-KR" altLang="en-US" sz="1400" u="sng">
                  <a:latin typeface="한컴 말랑말랑 Bold"/>
                  <a:ea typeface="한컴 말랑말랑 Bold"/>
                </a:rPr>
                <a:t>사용자는 부동산에 관련된 다양한 정보를 얻을 수 있다</a:t>
              </a:r>
              <a:r>
                <a:rPr lang="en-US" altLang="ko-KR" sz="1400" u="sng">
                  <a:latin typeface="한컴 말랑말랑 Bold"/>
                  <a:ea typeface="한컴 말랑말랑 Bold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185879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개발 후기</a:t>
            </a:r>
            <a:endParaRPr lang="en-US">
              <a:latin typeface="한컴 말랑말랑 Bold"/>
              <a:ea typeface="한컴 말랑말랑 Bold"/>
            </a:endParaRPr>
          </a:p>
        </p:txBody>
      </p:sp>
      <p:sp>
        <p:nvSpPr>
          <p:cNvPr id="45" name="사각형: 둥근 모서리 7"/>
          <p:cNvSpPr/>
          <p:nvPr/>
        </p:nvSpPr>
        <p:spPr>
          <a:xfrm>
            <a:off x="228600" y="1179696"/>
            <a:ext cx="3600000" cy="5040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46" name="사각형: 둥근 모서리 8"/>
          <p:cNvSpPr/>
          <p:nvPr/>
        </p:nvSpPr>
        <p:spPr>
          <a:xfrm>
            <a:off x="4296000" y="1195204"/>
            <a:ext cx="3600000" cy="5040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47" name="사각형: 둥근 모서리 10"/>
          <p:cNvSpPr/>
          <p:nvPr/>
        </p:nvSpPr>
        <p:spPr>
          <a:xfrm>
            <a:off x="8363400" y="1179696"/>
            <a:ext cx="3600000" cy="5040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한컴 말랑말랑 Bold"/>
              <a:ea typeface="한컴 말랑말랑 Bold"/>
            </a:endParaRPr>
          </a:p>
        </p:txBody>
      </p:sp>
      <p:cxnSp>
        <p:nvCxnSpPr>
          <p:cNvPr id="48" name="직선 연결선 11"/>
          <p:cNvCxnSpPr/>
          <p:nvPr/>
        </p:nvCxnSpPr>
        <p:spPr>
          <a:xfrm>
            <a:off x="366570" y="5180713"/>
            <a:ext cx="33240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16"/>
          <p:cNvCxnSpPr/>
          <p:nvPr/>
        </p:nvCxnSpPr>
        <p:spPr>
          <a:xfrm>
            <a:off x="4433970" y="5196220"/>
            <a:ext cx="33240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18"/>
          <p:cNvCxnSpPr/>
          <p:nvPr/>
        </p:nvCxnSpPr>
        <p:spPr>
          <a:xfrm>
            <a:off x="8501370" y="5180711"/>
            <a:ext cx="33240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9"/>
          <p:cNvSpPr txBox="1"/>
          <p:nvPr/>
        </p:nvSpPr>
        <p:spPr>
          <a:xfrm flipH="1">
            <a:off x="1337688" y="5334097"/>
            <a:ext cx="1381824" cy="636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한컴 말랑말랑 Bold"/>
                <a:ea typeface="한컴 말랑말랑 Bold"/>
              </a:rPr>
              <a:t>민수</a:t>
            </a:r>
          </a:p>
        </p:txBody>
      </p:sp>
      <p:sp>
        <p:nvSpPr>
          <p:cNvPr id="52" name="TextBox 20"/>
          <p:cNvSpPr txBox="1"/>
          <p:nvPr/>
        </p:nvSpPr>
        <p:spPr>
          <a:xfrm flipH="1">
            <a:off x="5405088" y="5334096"/>
            <a:ext cx="1381824" cy="636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한컴 말랑말랑 Bold"/>
                <a:ea typeface="한컴 말랑말랑 Bold"/>
              </a:rPr>
              <a:t>승현</a:t>
            </a:r>
          </a:p>
        </p:txBody>
      </p:sp>
      <p:sp>
        <p:nvSpPr>
          <p:cNvPr id="53" name="TextBox 21"/>
          <p:cNvSpPr txBox="1"/>
          <p:nvPr/>
        </p:nvSpPr>
        <p:spPr>
          <a:xfrm flipH="1">
            <a:off x="9472488" y="5334095"/>
            <a:ext cx="1381824" cy="636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한컴 말랑말랑 Bold"/>
                <a:ea typeface="한컴 말랑말랑 Bold"/>
              </a:rPr>
              <a:t>정은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306786" y="1657630"/>
            <a:ext cx="3415206" cy="2769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설계가 부실하면</a:t>
            </a:r>
            <a:r>
              <a:rPr lang="en-US" altLang="ko-KR" sz="1600">
                <a:latin typeface="한컴 말랑말랑 Bold"/>
                <a:ea typeface="한컴 말랑말랑 Bold"/>
              </a:rPr>
              <a:t>,</a:t>
            </a:r>
            <a:r>
              <a:rPr lang="ko-KR" altLang="en-US" sz="1600">
                <a:latin typeface="한컴 말랑말랑 Bold"/>
                <a:ea typeface="한컴 말랑말랑 Bold"/>
              </a:rPr>
              <a:t> 요구 사항이 변경될 시</a:t>
            </a:r>
            <a:r>
              <a:rPr lang="en-US" altLang="ko-KR" sz="1600">
                <a:latin typeface="한컴 말랑말랑 Bold"/>
                <a:ea typeface="한컴 말랑말랑 Bold"/>
              </a:rPr>
              <a:t>,</a:t>
            </a:r>
            <a:r>
              <a:rPr lang="ko-KR" altLang="en-US" sz="1600">
                <a:latin typeface="한컴 말랑말랑 Bold"/>
                <a:ea typeface="한컴 말랑말랑 Bold"/>
              </a:rPr>
              <a:t> 유연하게 처리하는 것이 힘들다는 것을 느낌</a:t>
            </a:r>
            <a:br>
              <a:rPr lang="en-US" altLang="ko-KR" sz="1600">
                <a:latin typeface="한컴 말랑말랑 Bold"/>
                <a:ea typeface="한컴 말랑말랑 Bold"/>
              </a:rPr>
            </a:br>
            <a:endParaRPr lang="en-US" altLang="ko-KR" sz="1600">
              <a:latin typeface="한컴 말랑말랑 Bold"/>
              <a:ea typeface="한컴 말랑말랑 Bold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 sz="1600">
                <a:latin typeface="한컴 말랑말랑 Bold"/>
                <a:ea typeface="한컴 말랑말랑 Bold"/>
              </a:rPr>
              <a:t>Vue</a:t>
            </a:r>
            <a:r>
              <a:rPr lang="ko-KR" altLang="en-US" sz="1600">
                <a:latin typeface="한컴 말랑말랑 Bold"/>
                <a:ea typeface="한컴 말랑말랑 Bold"/>
              </a:rPr>
              <a:t>와 </a:t>
            </a:r>
            <a:r>
              <a:rPr lang="en-US" altLang="ko-KR" sz="1600">
                <a:latin typeface="한컴 말랑말랑 Bold"/>
                <a:ea typeface="한컴 말랑말랑 Bold"/>
              </a:rPr>
              <a:t>Spring Boot</a:t>
            </a:r>
            <a:r>
              <a:rPr lang="ko-KR" altLang="en-US" sz="1600">
                <a:latin typeface="한컴 말랑말랑 Bold"/>
                <a:ea typeface="한컴 말랑말랑 Bold"/>
              </a:rPr>
              <a:t>가 통신할 때</a:t>
            </a:r>
            <a:r>
              <a:rPr lang="en-US" altLang="ko-KR" sz="1600">
                <a:latin typeface="한컴 말랑말랑 Bold"/>
                <a:ea typeface="한컴 말랑말랑 Bold"/>
              </a:rPr>
              <a:t>,</a:t>
            </a:r>
            <a:r>
              <a:rPr lang="ko-KR" altLang="en-US" sz="1600">
                <a:latin typeface="한컴 말랑말랑 Bold"/>
                <a:ea typeface="한컴 말랑말랑 Bold"/>
              </a:rPr>
              <a:t> </a:t>
            </a:r>
            <a:r>
              <a:rPr lang="en-US" altLang="ko-KR" sz="1600">
                <a:latin typeface="한컴 말랑말랑 Bold"/>
                <a:ea typeface="한컴 말랑말랑 Bold"/>
              </a:rPr>
              <a:t>Naming Convention</a:t>
            </a:r>
            <a:r>
              <a:rPr lang="ko-KR" altLang="en-US" sz="1600">
                <a:latin typeface="한컴 말랑말랑 Bold"/>
                <a:ea typeface="한컴 말랑말랑 Bold"/>
              </a:rPr>
              <a:t>이 중요하다는 것을 느낌</a:t>
            </a:r>
            <a:br>
              <a:rPr lang="ko-KR" altLang="en-US" sz="1600">
                <a:latin typeface="한컴 말랑말랑 Bold"/>
                <a:ea typeface="한컴 말랑말랑 Bold"/>
              </a:rPr>
            </a:br>
            <a:endParaRPr lang="ko-KR" altLang="en-US" sz="1600">
              <a:latin typeface="한컴 말랑말랑 Bold"/>
              <a:ea typeface="한컴 말랑말랑 Bold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위치 정보를 나타내는 다양한 기법이 있다는 것을 알게 됨</a:t>
            </a:r>
            <a:br>
              <a:rPr lang="ko-KR" altLang="en-US" sz="1600">
                <a:latin typeface="한컴 말랑말랑 Bold"/>
                <a:ea typeface="한컴 말랑말랑 Bold"/>
              </a:rPr>
            </a:br>
            <a:endParaRPr lang="ko-KR" altLang="en-US" sz="1600">
              <a:latin typeface="한컴 말랑말랑 Bold"/>
              <a:ea typeface="한컴 말랑말랑 Bold"/>
            </a:endParaRPr>
          </a:p>
        </p:txBody>
      </p:sp>
      <p:sp>
        <p:nvSpPr>
          <p:cNvPr id="55" name="TextBox 2"/>
          <p:cNvSpPr txBox="1"/>
          <p:nvPr/>
        </p:nvSpPr>
        <p:spPr>
          <a:xfrm>
            <a:off x="4296000" y="1602373"/>
            <a:ext cx="3538045" cy="3262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개발 언어와 프레임워크에 대한 많은 이해가 필요하다는 것을 느끼게 됨</a:t>
            </a:r>
          </a:p>
          <a:p>
            <a:pPr marL="285750" lvl="0" indent="-285750">
              <a:buFont typeface="Arial"/>
              <a:buChar char="•"/>
              <a:defRPr/>
            </a:pPr>
            <a:endParaRPr lang="ko-KR" altLang="en-US" sz="1600">
              <a:latin typeface="한컴 말랑말랑 Bold"/>
              <a:ea typeface="한컴 말랑말랑 Bold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로컬 환경으로의 협업 작업보다는 네트워크 환경에서의 협업 작업이 효율적인 것을 느끼게 됨</a:t>
            </a:r>
          </a:p>
          <a:p>
            <a:pPr marL="285750" lvl="0" indent="-285750">
              <a:buFont typeface="Arial"/>
              <a:buChar char="•"/>
              <a:defRPr/>
            </a:pPr>
            <a:endParaRPr lang="ko-KR" altLang="en-US" sz="1600">
              <a:latin typeface="한컴 말랑말랑 Bold"/>
              <a:ea typeface="한컴 말랑말랑 Bold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설계 과정에서의 도메인 설계가 부족하면 뒤에서 수정이 더 많아져 난해해지는 것을 느낌</a:t>
            </a:r>
          </a:p>
          <a:p>
            <a:pPr marL="285750" lvl="0" indent="-285750">
              <a:buFont typeface="Arial"/>
              <a:buChar char="•"/>
              <a:defRPr/>
            </a:pPr>
            <a:endParaRPr lang="ko-KR" altLang="en-US" sz="1600">
              <a:latin typeface="한컴 말랑말랑 Bold"/>
              <a:ea typeface="한컴 말랑말랑 Bold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 sz="1600">
                <a:latin typeface="한컴 말랑말랑 Bold"/>
                <a:ea typeface="한컴 말랑말랑 Bold"/>
              </a:rPr>
              <a:t>정형된 설계를 통해 서로 소통의 </a:t>
            </a:r>
            <a:br>
              <a:rPr lang="ko-KR" altLang="en-US" sz="1600">
                <a:latin typeface="한컴 말랑말랑 Bold"/>
                <a:ea typeface="한컴 말랑말랑 Bold"/>
              </a:rPr>
            </a:br>
            <a:r>
              <a:rPr lang="ko-KR" altLang="en-US" sz="1600">
                <a:latin typeface="한컴 말랑말랑 Bold"/>
                <a:ea typeface="한컴 말랑말랑 Bold"/>
              </a:rPr>
              <a:t>규칙이 필요하다는 것을 느낌</a:t>
            </a:r>
          </a:p>
        </p:txBody>
      </p:sp>
      <p:sp>
        <p:nvSpPr>
          <p:cNvPr id="56" name="TextBox 12"/>
          <p:cNvSpPr txBox="1"/>
          <p:nvPr/>
        </p:nvSpPr>
        <p:spPr>
          <a:xfrm>
            <a:off x="8526779" y="1622640"/>
            <a:ext cx="3162529" cy="25295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en-US" altLang="ko-KR" sz="1600">
                <a:latin typeface="한컴 말랑말랑 Bold"/>
                <a:ea typeface="한컴 말랑말랑 Bold"/>
              </a:rPr>
              <a:t>Vue.js를 이용하여 </a:t>
            </a:r>
            <a:r>
              <a:rPr lang="en-US" altLang="ko-KR" sz="1600" b="1">
                <a:latin typeface="한컴 말랑말랑 Bold"/>
                <a:ea typeface="한컴 말랑말랑 Bold"/>
              </a:rPr>
              <a:t>SPA </a:t>
            </a:r>
            <a:r>
              <a:rPr lang="ko-KR" altLang="en-US" sz="1600" b="1">
                <a:latin typeface="한컴 말랑말랑 Bold"/>
                <a:ea typeface="한컴 말랑말랑 Bold"/>
              </a:rPr>
              <a:t>개</a:t>
            </a:r>
            <a:r>
              <a:rPr lang="en-US" altLang="ko-KR" sz="1600" b="1">
                <a:latin typeface="한컴 말랑말랑 Bold"/>
                <a:ea typeface="한컴 말랑말랑 Bold"/>
              </a:rPr>
              <a:t>발을 하는 법</a:t>
            </a:r>
            <a:r>
              <a:rPr lang="en-US" altLang="ko-KR" sz="1600">
                <a:latin typeface="한컴 말랑말랑 Bold"/>
                <a:ea typeface="한컴 말랑말랑 Bold"/>
              </a:rPr>
              <a:t>을 알게 됨 </a:t>
            </a:r>
          </a:p>
          <a:p>
            <a:pPr marL="285750" lvl="0" indent="-285750">
              <a:buFont typeface="Arial"/>
              <a:buChar char="•"/>
              <a:defRPr/>
            </a:pPr>
            <a:endParaRPr lang="ko-KR" altLang="en-US" sz="1600">
              <a:latin typeface="한컴 말랑말랑 Bold"/>
              <a:ea typeface="한컴 말랑말랑 Bold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 sz="1600">
                <a:latin typeface="한컴 말랑말랑 Bold"/>
                <a:ea typeface="한컴 말랑말랑 Bold"/>
              </a:rPr>
              <a:t>부트스트랩과 CSS를 이용</a:t>
            </a:r>
            <a:br>
              <a:rPr lang="en-US" altLang="ko-KR" sz="1600">
                <a:ea typeface="한컴 말랑말랑 Bold"/>
              </a:rPr>
            </a:br>
            <a:r>
              <a:rPr lang="en-US" altLang="ko-KR" sz="1600">
                <a:latin typeface="한컴 말랑말랑 Bold"/>
                <a:ea typeface="한컴 말랑말랑 Bold"/>
              </a:rPr>
              <a:t>하여 </a:t>
            </a:r>
            <a:r>
              <a:rPr lang="en-US" altLang="ko-KR" sz="1600" b="1">
                <a:latin typeface="한컴 말랑말랑 Bold"/>
                <a:ea typeface="한컴 말랑말랑 Bold"/>
              </a:rPr>
              <a:t>웹 디자인을 하는 기술을 익힘</a:t>
            </a:r>
          </a:p>
          <a:p>
            <a:pPr marL="285750" lvl="0" indent="-285750">
              <a:buFont typeface="Arial"/>
              <a:buChar char="•"/>
              <a:defRPr/>
            </a:pPr>
            <a:endParaRPr lang="en-US" altLang="ko-KR" sz="1600">
              <a:latin typeface="한컴 말랑말랑 Bold"/>
              <a:ea typeface="한컴 말랑말랑 Bold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en-US" altLang="ko-KR" sz="1600">
                <a:latin typeface="한컴 말랑말랑 Bold"/>
                <a:ea typeface="한컴 말랑말랑 Bold"/>
              </a:rPr>
              <a:t>Vue.js의 </a:t>
            </a:r>
            <a:r>
              <a:rPr lang="en-US" altLang="ko-KR" sz="1600" b="1">
                <a:latin typeface="한컴 말랑말랑 Bold"/>
                <a:ea typeface="한컴 말랑말랑 Bold"/>
              </a:rPr>
              <a:t>여러 모듈을 이용하여 원하는 서비스를 제공</a:t>
            </a:r>
            <a:r>
              <a:rPr lang="en-US" altLang="ko-KR" sz="1600">
                <a:latin typeface="한컴 말랑말랑 Bold"/>
                <a:ea typeface="한컴 말랑말랑 Bold"/>
              </a:rPr>
              <a:t>하는 방법을 알게 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54479" y="4954905"/>
            <a:ext cx="5747656" cy="10092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000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286" y="668655"/>
            <a:ext cx="2719767" cy="9143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5400">
                <a:solidFill>
                  <a:schemeClr val="accent3">
                    <a:lumMod val="50000"/>
                  </a:schemeClr>
                </a:solidFill>
                <a:latin typeface="한컴 말랑말랑 Bold"/>
                <a:ea typeface="한컴 말랑말랑 Bold"/>
              </a:rPr>
              <a:t>목차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27912" y="293075"/>
            <a:ext cx="6557886" cy="830997"/>
            <a:chOff x="5484141" y="1775144"/>
            <a:chExt cx="6093315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7069764" y="1999948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기획 배경 및 목표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4140" y="1775143"/>
              <a:ext cx="958096" cy="819445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 algn="ctr">
                <a:defRPr/>
              </a:pPr>
              <a:r>
                <a:rPr lang="en-US" altLang="ko-KR" sz="48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01</a:t>
              </a:r>
              <a:endParaRPr lang="ko-KR" altLang="en-US" sz="4800" b="1">
                <a:solidFill>
                  <a:schemeClr val="bg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8" name="Half Frame 7"/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>
                <a:solidFill>
                  <a:schemeClr val="tx1"/>
                </a:solidFill>
                <a:latin typeface="한컴 말랑말랑 Bold"/>
                <a:ea typeface="한컴 말랑말랑 Bol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27912" y="1376003"/>
            <a:ext cx="6557886" cy="830997"/>
            <a:chOff x="5484141" y="1775144"/>
            <a:chExt cx="6093315" cy="830997"/>
          </a:xfrm>
        </p:grpSpPr>
        <p:grpSp>
          <p:nvGrpSpPr>
            <p:cNvPr id="12" name="Group 11"/>
            <p:cNvGrpSpPr/>
            <p:nvPr/>
          </p:nvGrpSpPr>
          <p:grpSpPr>
            <a:xfrm>
              <a:off x="7069764" y="1878352"/>
              <a:ext cx="4507692" cy="609823"/>
              <a:chOff x="6315361" y="1499745"/>
              <a:chExt cx="4507692" cy="60982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315361" y="1838299"/>
                <a:ext cx="4507692" cy="27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>
                    <a:solidFill>
                      <a:schemeClr val="bg1"/>
                    </a:solidFill>
                    <a:latin typeface="한컴 말랑말랑 Bold"/>
                    <a:ea typeface="한컴 말랑말랑 Bold"/>
                  </a:rPr>
                  <a:t>전체 일정 및 개인별 맡은 업무 소개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315361" y="1499745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latin typeface="한컴 말랑말랑 Bold"/>
                    <a:ea typeface="한컴 말랑말랑 Bold"/>
                  </a:rPr>
                  <a:t>프로젝트 진행도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484140" y="1775143"/>
              <a:ext cx="958096" cy="822367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 algn="ctr">
                <a:defRPr/>
              </a:pPr>
              <a:r>
                <a:rPr lang="en-US" altLang="ko-KR" sz="48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02</a:t>
              </a:r>
              <a:endParaRPr lang="ko-KR" altLang="en-US" sz="4800" b="1">
                <a:solidFill>
                  <a:schemeClr val="bg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14" name="Half Frame 13"/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>
                <a:solidFill>
                  <a:schemeClr val="tx1"/>
                </a:solidFill>
                <a:latin typeface="한컴 말랑말랑 Bold"/>
                <a:ea typeface="한컴 말랑말랑 Bold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27912" y="2458931"/>
            <a:ext cx="6557886" cy="830997"/>
            <a:chOff x="5484141" y="1775144"/>
            <a:chExt cx="6093315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7069764" y="1993192"/>
              <a:ext cx="4507692" cy="35959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시장 분석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84140" y="1775143"/>
              <a:ext cx="958096" cy="815764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 algn="ctr">
                <a:defRPr/>
              </a:pPr>
              <a:r>
                <a:rPr lang="en-US" altLang="ko-KR" sz="48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03</a:t>
              </a:r>
              <a:endParaRPr lang="ko-KR" altLang="en-US" sz="4800" b="1">
                <a:solidFill>
                  <a:schemeClr val="bg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20" name="Half Frame 19"/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>
                <a:solidFill>
                  <a:schemeClr val="tx1"/>
                </a:solidFill>
                <a:latin typeface="한컴 말랑말랑 Bold"/>
                <a:ea typeface="한컴 말랑말랑 Bol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27913" y="3541860"/>
            <a:ext cx="6572426" cy="830997"/>
            <a:chOff x="5484141" y="1775144"/>
            <a:chExt cx="6106825" cy="830997"/>
          </a:xfrm>
        </p:grpSpPr>
        <p:grpSp>
          <p:nvGrpSpPr>
            <p:cNvPr id="24" name="Group 23"/>
            <p:cNvGrpSpPr/>
            <p:nvPr/>
          </p:nvGrpSpPr>
          <p:grpSpPr>
            <a:xfrm>
              <a:off x="7083274" y="1790533"/>
              <a:ext cx="4507692" cy="784246"/>
              <a:chOff x="6328871" y="1411926"/>
              <a:chExt cx="4507692" cy="78424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6315361" y="1750480"/>
                <a:ext cx="4507692" cy="44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1200">
                    <a:solidFill>
                      <a:schemeClr val="bg1"/>
                    </a:solidFill>
                    <a:latin typeface="한컴 말랑말랑 Bold"/>
                    <a:ea typeface="한컴 말랑말랑 Bold"/>
                  </a:rPr>
                  <a:t>개발 환경 및 전체 시스템 구조도</a:t>
                </a:r>
                <a:br>
                  <a:rPr lang="ko-KR" altLang="en-US" sz="1200">
                    <a:solidFill>
                      <a:schemeClr val="bg1"/>
                    </a:solidFill>
                    <a:ea typeface="한컴 말랑말랑 Bold"/>
                  </a:rPr>
                </a:br>
                <a:r>
                  <a:rPr lang="ko-KR" altLang="en-US" sz="1200">
                    <a:solidFill>
                      <a:schemeClr val="bg1"/>
                    </a:solidFill>
                    <a:latin typeface="한컴 말랑말랑 Bold"/>
                    <a:ea typeface="한컴 말랑말랑 Bold"/>
                  </a:rPr>
                  <a:t>화면 흐름도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315361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>
                    <a:solidFill>
                      <a:schemeClr val="bg1"/>
                    </a:solidFill>
                    <a:latin typeface="한컴 말랑말랑 Bold"/>
                    <a:ea typeface="한컴 말랑말랑 Bold"/>
                  </a:rPr>
                  <a:t>개발 결과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484140" y="1775144"/>
              <a:ext cx="958096" cy="818685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 algn="ctr">
                <a:defRPr/>
              </a:pPr>
              <a:r>
                <a:rPr lang="en-US" altLang="ko-KR" sz="48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04</a:t>
              </a:r>
              <a:endParaRPr lang="ko-KR" altLang="en-US" sz="4800" b="1">
                <a:solidFill>
                  <a:schemeClr val="bg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26" name="Half Frame 25"/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>
                <a:solidFill>
                  <a:schemeClr val="tx1"/>
                </a:solidFill>
                <a:latin typeface="한컴 말랑말랑 Bold"/>
                <a:ea typeface="한컴 말랑말랑 Bold"/>
              </a:endParaRPr>
            </a:p>
          </p:txBody>
        </p:sp>
      </p:grpSp>
      <p:grpSp>
        <p:nvGrpSpPr>
          <p:cNvPr id="29" name="Group 22"/>
          <p:cNvGrpSpPr/>
          <p:nvPr/>
        </p:nvGrpSpPr>
        <p:grpSpPr>
          <a:xfrm>
            <a:off x="5027913" y="4624788"/>
            <a:ext cx="6579697" cy="818111"/>
            <a:chOff x="5484140" y="1775144"/>
            <a:chExt cx="6113580" cy="818111"/>
          </a:xfrm>
        </p:grpSpPr>
        <p:sp>
          <p:nvSpPr>
            <p:cNvPr id="32" name="TextBox 27"/>
            <p:cNvSpPr txBox="1"/>
            <p:nvPr/>
          </p:nvSpPr>
          <p:spPr>
            <a:xfrm>
              <a:off x="7069763" y="2013457"/>
              <a:ext cx="4507693" cy="364218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기대 효과</a:t>
              </a:r>
            </a:p>
          </p:txBody>
        </p:sp>
        <p:sp>
          <p:nvSpPr>
            <p:cNvPr id="33" name="TextBox 24"/>
            <p:cNvSpPr txBox="1"/>
            <p:nvPr/>
          </p:nvSpPr>
          <p:spPr>
            <a:xfrm>
              <a:off x="5484139" y="1775143"/>
              <a:ext cx="958096" cy="821607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05</a:t>
              </a:r>
            </a:p>
          </p:txBody>
        </p:sp>
        <p:sp>
          <p:nvSpPr>
            <p:cNvPr id="34" name="Half Frame 25"/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</p:grpSp>
      <p:grpSp>
        <p:nvGrpSpPr>
          <p:cNvPr id="35" name="Group 22"/>
          <p:cNvGrpSpPr/>
          <p:nvPr/>
        </p:nvGrpSpPr>
        <p:grpSpPr>
          <a:xfrm>
            <a:off x="5027911" y="5707716"/>
            <a:ext cx="6565156" cy="818111"/>
            <a:chOff x="5484140" y="1775144"/>
            <a:chExt cx="6100069" cy="818111"/>
          </a:xfrm>
        </p:grpSpPr>
        <p:sp>
          <p:nvSpPr>
            <p:cNvPr id="38" name="TextBox 27"/>
            <p:cNvSpPr txBox="1"/>
            <p:nvPr/>
          </p:nvSpPr>
          <p:spPr>
            <a:xfrm>
              <a:off x="7069764" y="1993192"/>
              <a:ext cx="4507692" cy="35883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개발 후기</a:t>
              </a:r>
            </a:p>
          </p:txBody>
        </p:sp>
        <p:sp>
          <p:nvSpPr>
            <p:cNvPr id="39" name="TextBox 24"/>
            <p:cNvSpPr txBox="1"/>
            <p:nvPr/>
          </p:nvSpPr>
          <p:spPr>
            <a:xfrm>
              <a:off x="5484139" y="1775141"/>
              <a:ext cx="958096" cy="824531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06</a:t>
              </a:r>
            </a:p>
          </p:txBody>
        </p:sp>
        <p:sp>
          <p:nvSpPr>
            <p:cNvPr id="40" name="Half Frame 25"/>
            <p:cNvSpPr/>
            <p:nvPr/>
          </p:nvSpPr>
          <p:spPr>
            <a:xfrm rot="8100000">
              <a:off x="6148173" y="1871702"/>
              <a:ext cx="637881" cy="637881"/>
            </a:xfrm>
            <a:prstGeom prst="halfFrame">
              <a:avLst>
                <a:gd name="adj1" fmla="val 20434"/>
                <a:gd name="adj2" fmla="val 20083"/>
              </a:avLst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"/>
          <p:cNvGrpSpPr/>
          <p:nvPr/>
        </p:nvGrpSpPr>
        <p:grpSpPr>
          <a:xfrm>
            <a:off x="910859" y="2064432"/>
            <a:ext cx="10370282" cy="747393"/>
            <a:chOff x="446336" y="1815481"/>
            <a:chExt cx="8277460" cy="747393"/>
          </a:xfrm>
        </p:grpSpPr>
        <p:sp>
          <p:nvSpPr>
            <p:cNvPr id="34" name="Rectangle 3"/>
            <p:cNvSpPr/>
            <p:nvPr/>
          </p:nvSpPr>
          <p:spPr>
            <a:xfrm>
              <a:off x="6491548" y="2104806"/>
              <a:ext cx="2232248" cy="432048"/>
            </a:xfrm>
            <a:prstGeom prst="rect">
              <a:avLst/>
            </a:prstGeom>
            <a:gradFill>
              <a:gsLst>
                <a:gs pos="78000">
                  <a:srgbClr val="E86162">
                    <a:alpha val="100000"/>
                  </a:srgbClr>
                </a:gs>
                <a:gs pos="100000">
                  <a:srgbClr val="E02829">
                    <a:alpha val="100000"/>
                  </a:srgbClr>
                </a:gs>
              </a:gsLst>
              <a:lin ang="10800000" scaled="1"/>
            </a:gradFill>
            <a:ln w="666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35" name="Freeform 39"/>
            <p:cNvSpPr/>
            <p:nvPr/>
          </p:nvSpPr>
          <p:spPr>
            <a:xfrm>
              <a:off x="6493036" y="1815481"/>
              <a:ext cx="216024" cy="721373"/>
            </a:xfrm>
            <a:custGeom>
              <a:avLst/>
              <a:gdLst/>
              <a:ahLst/>
              <a:cxnLst/>
              <a:rect l="l" t="t" r="r" b="b"/>
              <a:pathLst>
                <a:path w="216024" h="721373">
                  <a:moveTo>
                    <a:pt x="208632" y="0"/>
                  </a:moveTo>
                  <a:lnTo>
                    <a:pt x="216024" y="0"/>
                  </a:lnTo>
                  <a:lnTo>
                    <a:pt x="216024" y="420807"/>
                  </a:lnTo>
                  <a:lnTo>
                    <a:pt x="5432" y="717550"/>
                  </a:lnTo>
                  <a:lnTo>
                    <a:pt x="0" y="721373"/>
                  </a:lnTo>
                  <a:lnTo>
                    <a:pt x="0" y="311118"/>
                  </a:lnTo>
                  <a:close/>
                </a:path>
              </a:pathLst>
            </a:custGeom>
            <a:solidFill>
              <a:srgbClr val="117298">
                <a:alpha val="100000"/>
              </a:srgbClr>
            </a:solidFill>
            <a:ln w="666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36" name="Rectangle 5"/>
            <p:cNvSpPr/>
            <p:nvPr/>
          </p:nvSpPr>
          <p:spPr>
            <a:xfrm>
              <a:off x="4476812" y="1815481"/>
              <a:ext cx="2232248" cy="432048"/>
            </a:xfrm>
            <a:prstGeom prst="rect">
              <a:avLst/>
            </a:prstGeom>
            <a:gradFill>
              <a:gsLst>
                <a:gs pos="78000">
                  <a:srgbClr val="63C7EE">
                    <a:alpha val="100000"/>
                  </a:srgbClr>
                </a:gs>
                <a:gs pos="100000">
                  <a:srgbClr val="26B1E7">
                    <a:alpha val="100000"/>
                  </a:srgbClr>
                </a:gs>
              </a:gsLst>
              <a:lin ang="10800000" scaled="1"/>
            </a:gradFill>
            <a:ln w="666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37" name="Freeform 37"/>
            <p:cNvSpPr/>
            <p:nvPr/>
          </p:nvSpPr>
          <p:spPr>
            <a:xfrm flipH="1">
              <a:off x="4476812" y="1833143"/>
              <a:ext cx="216024" cy="721373"/>
            </a:xfrm>
            <a:custGeom>
              <a:avLst/>
              <a:gdLst/>
              <a:ahLst/>
              <a:cxnLst/>
              <a:rect l="l" t="t" r="r" b="b"/>
              <a:pathLst>
                <a:path w="216024" h="721373">
                  <a:moveTo>
                    <a:pt x="208632" y="0"/>
                  </a:moveTo>
                  <a:lnTo>
                    <a:pt x="216024" y="0"/>
                  </a:lnTo>
                  <a:lnTo>
                    <a:pt x="216024" y="420807"/>
                  </a:lnTo>
                  <a:lnTo>
                    <a:pt x="5432" y="717550"/>
                  </a:lnTo>
                  <a:lnTo>
                    <a:pt x="0" y="721373"/>
                  </a:lnTo>
                  <a:lnTo>
                    <a:pt x="0" y="311118"/>
                  </a:lnTo>
                  <a:close/>
                </a:path>
              </a:pathLst>
            </a:custGeom>
            <a:solidFill>
              <a:srgbClr val="697E2C">
                <a:alpha val="100000"/>
              </a:srgbClr>
            </a:solidFill>
            <a:ln w="666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38" name="Rectangle 7"/>
            <p:cNvSpPr/>
            <p:nvPr/>
          </p:nvSpPr>
          <p:spPr>
            <a:xfrm>
              <a:off x="2462560" y="2130614"/>
              <a:ext cx="2232248" cy="432048"/>
            </a:xfrm>
            <a:prstGeom prst="rect">
              <a:avLst/>
            </a:prstGeom>
            <a:gradFill>
              <a:gsLst>
                <a:gs pos="78000">
                  <a:srgbClr val="BED381">
                    <a:alpha val="100000"/>
                  </a:srgbClr>
                </a:gs>
                <a:gs pos="100000">
                  <a:srgbClr val="A4C14F">
                    <a:alpha val="100000"/>
                  </a:srgbClr>
                </a:gs>
              </a:gsLst>
              <a:lin ang="10800000" scaled="1"/>
            </a:gradFill>
            <a:ln w="666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39" name="Freeform 8"/>
            <p:cNvSpPr/>
            <p:nvPr/>
          </p:nvSpPr>
          <p:spPr>
            <a:xfrm>
              <a:off x="2462560" y="1841501"/>
              <a:ext cx="216024" cy="721373"/>
            </a:xfrm>
            <a:custGeom>
              <a:avLst/>
              <a:gdLst/>
              <a:ahLst/>
              <a:cxnLst/>
              <a:rect l="l" t="t" r="r" b="b"/>
              <a:pathLst>
                <a:path w="216024" h="721373">
                  <a:moveTo>
                    <a:pt x="208632" y="0"/>
                  </a:moveTo>
                  <a:lnTo>
                    <a:pt x="216024" y="0"/>
                  </a:lnTo>
                  <a:lnTo>
                    <a:pt x="216024" y="420807"/>
                  </a:lnTo>
                  <a:lnTo>
                    <a:pt x="5432" y="717550"/>
                  </a:lnTo>
                  <a:lnTo>
                    <a:pt x="0" y="721373"/>
                  </a:lnTo>
                  <a:lnTo>
                    <a:pt x="0" y="311118"/>
                  </a:lnTo>
                  <a:close/>
                </a:path>
              </a:pathLst>
            </a:custGeom>
            <a:solidFill>
              <a:srgbClr val="25615F">
                <a:alpha val="100000"/>
              </a:srgbClr>
            </a:solidFill>
            <a:ln w="666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40" name="Rectangle 9"/>
            <p:cNvSpPr/>
            <p:nvPr/>
          </p:nvSpPr>
          <p:spPr>
            <a:xfrm>
              <a:off x="446336" y="1840756"/>
              <a:ext cx="2232248" cy="432048"/>
            </a:xfrm>
            <a:prstGeom prst="rect">
              <a:avLst/>
            </a:prstGeom>
            <a:solidFill>
              <a:srgbClr val="51BCB9">
                <a:alpha val="100000"/>
              </a:srgbClr>
            </a:solidFill>
            <a:ln w="66675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</p:grpSp>
      <p:sp>
        <p:nvSpPr>
          <p:cNvPr id="41" name="TextBox 12"/>
          <p:cNvSpPr txBox="1"/>
          <p:nvPr/>
        </p:nvSpPr>
        <p:spPr>
          <a:xfrm>
            <a:off x="1231884" y="2759837"/>
            <a:ext cx="2016224" cy="228117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기존 플랫폼에서는 현재 진행 중인 부동산 거래에 집중되어 있음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.</a:t>
            </a:r>
          </a:p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과거의 거래 내역을 통해 부동산 시장의 추세 또는 경향을 시장을 한눈에 파악할 수 있는 플랫폼이 필요하다는 판단</a:t>
            </a:r>
          </a:p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200" b="0" i="0" u="none" strike="noStrike" kern="1200" cap="none" spc="0" normalizeH="0" baseline="0">
              <a:solidFill>
                <a:srgbClr val="40404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1425463" y="2154555"/>
            <a:ext cx="1844872" cy="305063"/>
          </a:xfrm>
          <a:prstGeom prst="rect">
            <a:avLst/>
          </a:prstGeom>
          <a:noFill/>
        </p:spPr>
        <p:txBody>
          <a:bodyPr wrap="square" lIns="0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rPr>
              <a:t>제한적인 정보 접근</a:t>
            </a:r>
          </a:p>
        </p:txBody>
      </p:sp>
      <p:sp>
        <p:nvSpPr>
          <p:cNvPr id="43" name="TextBox 14"/>
          <p:cNvSpPr txBox="1"/>
          <p:nvPr/>
        </p:nvSpPr>
        <p:spPr>
          <a:xfrm>
            <a:off x="3981915" y="2449830"/>
            <a:ext cx="1844872" cy="306680"/>
          </a:xfrm>
          <a:prstGeom prst="rect">
            <a:avLst/>
          </a:prstGeom>
          <a:noFill/>
        </p:spPr>
        <p:txBody>
          <a:bodyPr wrap="square" lIns="0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rPr>
              <a:t>다양하고 간편한 소통</a:t>
            </a:r>
          </a:p>
        </p:txBody>
      </p:sp>
      <p:sp>
        <p:nvSpPr>
          <p:cNvPr id="44" name="TextBox 15"/>
          <p:cNvSpPr txBox="1"/>
          <p:nvPr/>
        </p:nvSpPr>
        <p:spPr>
          <a:xfrm>
            <a:off x="9094820" y="2421255"/>
            <a:ext cx="1844872" cy="305565"/>
          </a:xfrm>
          <a:prstGeom prst="rect">
            <a:avLst/>
          </a:prstGeom>
          <a:noFill/>
        </p:spPr>
        <p:txBody>
          <a:bodyPr wrap="square" lIns="0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rPr>
              <a:t>손 쉬운 사용</a:t>
            </a:r>
          </a:p>
        </p:txBody>
      </p:sp>
      <p:sp>
        <p:nvSpPr>
          <p:cNvPr id="45" name="TextBox 16"/>
          <p:cNvSpPr txBox="1"/>
          <p:nvPr/>
        </p:nvSpPr>
        <p:spPr>
          <a:xfrm>
            <a:off x="6538367" y="2125980"/>
            <a:ext cx="1844872" cy="304036"/>
          </a:xfrm>
          <a:prstGeom prst="rect">
            <a:avLst/>
          </a:prstGeom>
          <a:noFill/>
        </p:spPr>
        <p:txBody>
          <a:bodyPr wrap="square" lIns="0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rPr>
              <a:t>정보의 집합</a:t>
            </a:r>
          </a:p>
        </p:txBody>
      </p:sp>
      <p:sp>
        <p:nvSpPr>
          <p:cNvPr id="46" name="TextBox 19"/>
          <p:cNvSpPr txBox="1"/>
          <p:nvPr/>
        </p:nvSpPr>
        <p:spPr>
          <a:xfrm>
            <a:off x="3822113" y="3050565"/>
            <a:ext cx="2016224" cy="201023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자유 게시판을 통해 부동산 관련 정보를 공유하고 개인의 팁 또는 생각을 공유</a:t>
            </a:r>
          </a:p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관심 목록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,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 검색 기록 등을 통해 자신 이외의 사람이 관심을 가지는 부동산 항목에 대해 파악할 수 있는 매개체 역할</a:t>
            </a:r>
            <a:endParaRPr kumimoji="0" lang="en-US" altLang="ko-KR" sz="1200" b="0" i="0" u="none" strike="noStrike" kern="1200" cap="none" spc="0" normalizeH="0" baseline="0">
              <a:solidFill>
                <a:srgbClr val="40404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7" name="TextBox 22"/>
          <p:cNvSpPr txBox="1"/>
          <p:nvPr/>
        </p:nvSpPr>
        <p:spPr>
          <a:xfrm>
            <a:off x="6365053" y="2839944"/>
            <a:ext cx="2016224" cy="117811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최신 뉴스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,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/>
                <a:ea typeface="한컴 말랑말랑 Bold"/>
              </a:rPr>
              <a:t> 시각화 자료를 통한 부동산 데이터 분석 등을 손쉽게 접할 수 있어 한 곳에서 필요한 정보를 접할 수 있는 플랫폼</a:t>
            </a:r>
            <a:endParaRPr kumimoji="0" lang="en-US" altLang="ko-KR" sz="1200" b="0" i="0" u="none" strike="noStrike" kern="1200" cap="none" spc="0" normalizeH="0" baseline="0">
              <a:solidFill>
                <a:srgbClr val="40404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8928262" y="2973957"/>
            <a:ext cx="2016224" cy="910086"/>
          </a:xfrm>
          <a:prstGeom prst="rect">
            <a:avLst/>
          </a:prstGeom>
          <a:noFill/>
        </p:spPr>
        <p:txBody>
          <a:bodyPr vert="horz" wrap="square" lIns="0" tIns="45720" rIns="91440" bIns="45720" anchor="t">
            <a:spAutoFit/>
          </a:bodyPr>
          <a:lstStyle/>
          <a:p>
            <a:pPr lvl="0" algn="ctr">
              <a:lnSpc>
                <a:spcPct val="150000"/>
              </a:lnSpc>
              <a:buNone/>
              <a:defRPr/>
            </a:pPr>
            <a:r>
              <a:rPr lang="ko-KR" altLang="en-US" sz="1200">
                <a:solidFill>
                  <a:srgbClr val="404040"/>
                </a:solidFill>
                <a:latin typeface="한컴 말랑말랑 Bold"/>
                <a:ea typeface="한컴 말랑말랑 Bold"/>
              </a:rPr>
              <a:t>부동산 관련 정보를 몇번의 클릭으로 손쉽게 제공 받을 수 있도록 구성</a:t>
            </a:r>
            <a:endParaRPr lang="ko-KR" altLang="ko-KR" sz="1200">
              <a:solidFill>
                <a:srgbClr val="40404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9" name="Text Placeholder 1"/>
          <p:cNvSpPr>
            <a:spLocks noGrp="1"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5400" b="0" i="0" u="none" strike="noStrike" kern="1200" cap="none" spc="0" normalizeH="0" baseline="0">
                <a:solidFill>
                  <a:srgbClr val="262626"/>
                </a:solidFill>
                <a:latin typeface="한컴 말랑말랑 Bold"/>
                <a:ea typeface="한컴 말랑말랑 Bold"/>
              </a:rPr>
              <a:t>기획 배경 및 목표</a:t>
            </a:r>
            <a:endParaRPr kumimoji="0" lang="en-US" sz="5400" b="0" i="0" u="none" strike="noStrike" kern="1200" cap="none" spc="0" normalizeH="0" baseline="0">
              <a:solidFill>
                <a:srgbClr val="262626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0"/>
          <p:cNvGraphicFramePr/>
          <p:nvPr/>
        </p:nvGraphicFramePr>
        <p:xfrm>
          <a:off x="686671" y="1975169"/>
          <a:ext cx="10818657" cy="4101642"/>
        </p:xfrm>
        <a:graphic>
          <a:graphicData uri="http://schemas.openxmlformats.org/drawingml/2006/table">
            <a:tbl>
              <a:tblPr firstRow="1" bandRow="1"/>
              <a:tblGrid>
                <a:gridCol w="1949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90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5738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solidFill>
                          <a:schemeClr val="tx2"/>
                        </a:solidFill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14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15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16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17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18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19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20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21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22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23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24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 algn="ctr">
                        <a:defRPr/>
                      </a:pPr>
                      <a:r>
                        <a:rPr lang="en-US" altLang="ko-KR" sz="1500">
                          <a:solidFill>
                            <a:schemeClr val="bg1"/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25</a:t>
                      </a: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738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설계</a:t>
                      </a: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738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지도 </a:t>
                      </a:r>
                      <a:r>
                        <a:rPr lang="en-US" altLang="ko-KR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UI </a:t>
                      </a:r>
                      <a:r>
                        <a:rPr lang="ko-KR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및 기능</a:t>
                      </a: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738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en-US" altLang="ko-KR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JWT</a:t>
                      </a: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738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회원 관리</a:t>
                      </a: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738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공지사항</a:t>
                      </a:r>
                      <a:endParaRPr 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738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자유 게시판</a:t>
                      </a: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738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부동산 뉴스</a:t>
                      </a:r>
                      <a:r>
                        <a:rPr lang="en-US" altLang="ko-KR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 API</a:t>
                      </a: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738"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r>
                        <a:rPr lang="ko-KR" altLang="en-US" sz="1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한컴 말랑말랑 Bold"/>
                          <a:ea typeface="한컴 말랑말랑 Bold"/>
                          <a:cs typeface="Source Sans Pro ExtraLight"/>
                        </a:rPr>
                        <a:t>마이페이지</a:t>
                      </a:r>
                    </a:p>
                  </a:txBody>
                  <a:tcPr marL="112312" marR="112312" marT="57602" marB="57602" anchor="ctr">
                    <a:lnL w="12700" cmpd="sng">
                      <a:noFill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57607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15214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72821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304288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880360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456432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032504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608576" algn="l" defTabSz="1152144" rtl="0" eaLnBrk="1" latinLnBrk="0" hangingPunct="1">
                        <a:defRPr sz="23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lvl="0">
                        <a:defRPr/>
                      </a:pPr>
                      <a:endParaRPr lang="en-US" sz="1700">
                        <a:latin typeface="한컴 말랑말랑 Bold"/>
                        <a:ea typeface="한컴 말랑말랑 Bold"/>
                        <a:cs typeface="Source Sans Pro ExtraLight"/>
                      </a:endParaRPr>
                    </a:p>
                  </a:txBody>
                  <a:tcPr marL="112312" marR="112312" marT="57602" marB="57602" anchor="ctr">
                    <a:lnL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Rounded Rectangle 4"/>
          <p:cNvSpPr/>
          <p:nvPr/>
        </p:nvSpPr>
        <p:spPr>
          <a:xfrm>
            <a:off x="3449590" y="3004032"/>
            <a:ext cx="7299644" cy="216027"/>
          </a:xfrm>
          <a:prstGeom prst="roundRect">
            <a:avLst>
              <a:gd name="adj" fmla="val 50000"/>
            </a:avLst>
          </a:prstGeom>
          <a:solidFill>
            <a:srgbClr val="1BAAAA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anchor="ctr"/>
          <a:lstStyle/>
          <a:p>
            <a:pPr lvl="0" algn="ctr" defTabSz="575979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>
              <a:solidFill>
                <a:prstClr val="white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5" name="Rounded Rectangle 5"/>
          <p:cNvSpPr/>
          <p:nvPr/>
        </p:nvSpPr>
        <p:spPr>
          <a:xfrm>
            <a:off x="2660674" y="2548229"/>
            <a:ext cx="2870221" cy="213339"/>
          </a:xfrm>
          <a:prstGeom prst="roundRect">
            <a:avLst>
              <a:gd name="adj" fmla="val 50000"/>
            </a:avLst>
          </a:prstGeom>
          <a:solidFill>
            <a:srgbClr val="7CB554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anchor="ctr"/>
          <a:lstStyle/>
          <a:p>
            <a:pPr lvl="0" algn="ctr" defTabSz="575979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>
              <a:solidFill>
                <a:prstClr val="white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3766999" y="3467100"/>
            <a:ext cx="5446603" cy="213339"/>
          </a:xfrm>
          <a:prstGeom prst="roundRect">
            <a:avLst>
              <a:gd name="adj" fmla="val 50000"/>
            </a:avLst>
          </a:prstGeom>
          <a:solidFill>
            <a:srgbClr val="F8BF4D"/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anchor="ctr"/>
          <a:lstStyle/>
          <a:p>
            <a:pPr lvl="0" algn="ctr" defTabSz="575979">
              <a:spcBef>
                <a:spcPts val="0"/>
              </a:spcBef>
              <a:spcAft>
                <a:spcPts val="0"/>
              </a:spcAft>
              <a:defRPr/>
            </a:pPr>
            <a:endParaRPr lang="en-US" sz="2300" kern="0">
              <a:solidFill>
                <a:prstClr val="white"/>
              </a:solidFill>
              <a:latin typeface="한컴 말랑말랑 Bold"/>
              <a:ea typeface="한컴 말랑말랑 Bold"/>
            </a:endParaRPr>
          </a:p>
        </p:txBody>
      </p:sp>
      <p:cxnSp>
        <p:nvCxnSpPr>
          <p:cNvPr id="12" name="선 11"/>
          <p:cNvCxnSpPr/>
          <p:nvPr/>
        </p:nvCxnSpPr>
        <p:spPr>
          <a:xfrm rot="16200000">
            <a:off x="8159079" y="2217070"/>
            <a:ext cx="2268283" cy="0"/>
          </a:xfrm>
          <a:prstGeom prst="line">
            <a:avLst/>
          </a:prstGeom>
          <a:ln w="19050" cap="flat" cmpd="sng">
            <a:solidFill>
              <a:schemeClr val="dk1"/>
            </a:solidFill>
            <a:prstDash val="solid"/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선 12"/>
          <p:cNvCxnSpPr/>
          <p:nvPr/>
        </p:nvCxnSpPr>
        <p:spPr>
          <a:xfrm rot="16200000">
            <a:off x="9635455" y="2217070"/>
            <a:ext cx="2268283" cy="0"/>
          </a:xfrm>
          <a:prstGeom prst="line">
            <a:avLst/>
          </a:prstGeom>
          <a:noFill/>
          <a:ln w="19050" cap="flat" cmpd="sng" algn="ctr">
            <a:solidFill>
              <a:schemeClr val="dk1">
                <a:alpha val="100000"/>
              </a:schemeClr>
            </a:solidFill>
            <a:prstDash val="solid"/>
            <a:miter/>
          </a:ln>
        </p:spPr>
      </p:cxnSp>
      <p:cxnSp>
        <p:nvCxnSpPr>
          <p:cNvPr id="14" name="선 13"/>
          <p:cNvCxnSpPr/>
          <p:nvPr/>
        </p:nvCxnSpPr>
        <p:spPr>
          <a:xfrm rot="16200000">
            <a:off x="6675901" y="2218431"/>
            <a:ext cx="2268283" cy="0"/>
          </a:xfrm>
          <a:prstGeom prst="line">
            <a:avLst/>
          </a:prstGeom>
          <a:noFill/>
          <a:ln w="19050" cap="flat" cmpd="sng" algn="ctr">
            <a:solidFill>
              <a:schemeClr val="dk1">
                <a:alpha val="100000"/>
              </a:schemeClr>
            </a:solidFill>
            <a:prstDash val="solid"/>
            <a:miter/>
          </a:ln>
        </p:spPr>
      </p:cxnSp>
      <p:cxnSp>
        <p:nvCxnSpPr>
          <p:cNvPr id="15" name="선 14"/>
          <p:cNvCxnSpPr/>
          <p:nvPr/>
        </p:nvCxnSpPr>
        <p:spPr>
          <a:xfrm rot="16200000">
            <a:off x="4453854" y="2200741"/>
            <a:ext cx="2268283" cy="0"/>
          </a:xfrm>
          <a:prstGeom prst="line">
            <a:avLst/>
          </a:prstGeom>
          <a:noFill/>
          <a:ln w="19050" cap="flat" cmpd="sng" algn="ctr">
            <a:solidFill>
              <a:schemeClr val="dk1">
                <a:alpha val="100000"/>
              </a:schemeClr>
            </a:solidFill>
            <a:prstDash val="solid"/>
            <a:miter/>
          </a:ln>
        </p:spPr>
      </p:cxnSp>
      <p:sp>
        <p:nvSpPr>
          <p:cNvPr id="16" name="가로 글상자 15"/>
          <p:cNvSpPr txBox="1"/>
          <p:nvPr/>
        </p:nvSpPr>
        <p:spPr>
          <a:xfrm>
            <a:off x="9383706" y="1244075"/>
            <a:ext cx="1297305" cy="548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500">
                <a:latin typeface="한컴 말랑말랑 Bold"/>
                <a:ea typeface="한컴 말랑말랑 Bold"/>
              </a:rPr>
              <a:t>상권 병원 약국</a:t>
            </a:r>
            <a:br>
              <a:rPr lang="ko-KR" altLang="en-US" sz="1500">
                <a:ea typeface="한컴 말랑말랑 Bold"/>
              </a:rPr>
            </a:br>
            <a:r>
              <a:rPr lang="ko-KR" altLang="en-US" sz="1500">
                <a:latin typeface="한컴 말랑말랑 Bold"/>
                <a:ea typeface="한컴 말랑말랑 Bold"/>
              </a:rPr>
              <a:t>정보 불러오기</a:t>
            </a:r>
          </a:p>
        </p:txBody>
      </p:sp>
      <p:sp>
        <p:nvSpPr>
          <p:cNvPr id="17" name="가로 글상자 16"/>
          <p:cNvSpPr txBox="1"/>
          <p:nvPr/>
        </p:nvSpPr>
        <p:spPr>
          <a:xfrm>
            <a:off x="7811133" y="1247249"/>
            <a:ext cx="1546544" cy="544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아파트 거래 정보 </a:t>
            </a:r>
            <a:b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ea typeface="한컴 말랑말랑 Bold"/>
              </a:rPr>
            </a:b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Filtering</a:t>
            </a:r>
          </a:p>
        </p:txBody>
      </p:sp>
      <p:sp>
        <p:nvSpPr>
          <p:cNvPr id="18" name="가로 글상자 17"/>
          <p:cNvSpPr txBox="1"/>
          <p:nvPr/>
        </p:nvSpPr>
        <p:spPr>
          <a:xfrm>
            <a:off x="3689985" y="1474262"/>
            <a:ext cx="1538604" cy="317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전체적인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UI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 구성</a:t>
            </a:r>
          </a:p>
        </p:txBody>
      </p:sp>
      <p:cxnSp>
        <p:nvCxnSpPr>
          <p:cNvPr id="19" name="선 18"/>
          <p:cNvCxnSpPr/>
          <p:nvPr/>
        </p:nvCxnSpPr>
        <p:spPr>
          <a:xfrm rot="16200000">
            <a:off x="2240878" y="2210267"/>
            <a:ext cx="2268283" cy="0"/>
          </a:xfrm>
          <a:prstGeom prst="line">
            <a:avLst/>
          </a:prstGeom>
          <a:noFill/>
          <a:ln w="19050" cap="flat" cmpd="sng" algn="ctr">
            <a:solidFill>
              <a:schemeClr val="dk1">
                <a:alpha val="100000"/>
              </a:schemeClr>
            </a:solidFill>
            <a:prstDash val="solid"/>
            <a:miter/>
          </a:ln>
        </p:spPr>
      </p:cxnSp>
      <p:sp>
        <p:nvSpPr>
          <p:cNvPr id="20" name="가로 글상자 19"/>
          <p:cNvSpPr txBox="1"/>
          <p:nvPr/>
        </p:nvSpPr>
        <p:spPr>
          <a:xfrm>
            <a:off x="5636260" y="1245661"/>
            <a:ext cx="2125980" cy="546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아파트 정보 및 거래 정보 </a:t>
            </a:r>
            <a:b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ea typeface="한컴 말랑말랑 Bold"/>
              </a:rPr>
            </a:b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불러오기</a:t>
            </a:r>
          </a:p>
        </p:txBody>
      </p:sp>
      <p:sp>
        <p:nvSpPr>
          <p:cNvPr id="21" name="Text Placeholder 1"/>
          <p:cNvSpPr>
            <a:spLocks noGrp="1"/>
          </p:cNvSpPr>
          <p:nvPr/>
        </p:nvSpPr>
        <p:spPr>
          <a:xfrm>
            <a:off x="309401" y="196633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5400" b="0" i="0" u="none" strike="noStrike" kern="1200" cap="none" spc="0" normalizeH="0" baseline="0">
                <a:solidFill>
                  <a:srgbClr val="262626"/>
                </a:solidFill>
                <a:latin typeface="한컴 말랑말랑 Bold"/>
                <a:ea typeface="한컴 말랑말랑 Bold"/>
              </a:rPr>
              <a:t>개발 일정</a:t>
            </a:r>
          </a:p>
        </p:txBody>
      </p:sp>
      <p:sp>
        <p:nvSpPr>
          <p:cNvPr id="22" name="Rounded Rectangle 7"/>
          <p:cNvSpPr/>
          <p:nvPr/>
        </p:nvSpPr>
        <p:spPr>
          <a:xfrm>
            <a:off x="5587994" y="3927480"/>
            <a:ext cx="5181599" cy="201148"/>
          </a:xfrm>
          <a:prstGeom prst="roundRect">
            <a:avLst>
              <a:gd name="adj" fmla="val 50000"/>
            </a:avLst>
          </a:prstGeom>
          <a:solidFill>
            <a:srgbClr val="F95648">
              <a:alpha val="10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anchor="ctr"/>
          <a:lstStyle/>
          <a:p>
            <a:pPr marL="0" lvl="0" indent="0" algn="ctr" defTabSz="57597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2300" b="0" i="0" u="none" strike="noStrike" kern="0" cap="none" spc="0" normalizeH="0" baseline="0">
              <a:solidFill>
                <a:srgbClr val="FFFFFF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3" name="Rounded Rectangle 12"/>
          <p:cNvSpPr/>
          <p:nvPr/>
        </p:nvSpPr>
        <p:spPr>
          <a:xfrm>
            <a:off x="8543637" y="5722977"/>
            <a:ext cx="2961688" cy="213339"/>
          </a:xfrm>
          <a:prstGeom prst="roundRect">
            <a:avLst>
              <a:gd name="adj" fmla="val 50000"/>
            </a:avLst>
          </a:prstGeom>
          <a:solidFill>
            <a:srgbClr val="F8BF4D">
              <a:alpha val="10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anchor="ctr"/>
          <a:lstStyle/>
          <a:p>
            <a:pPr marL="0" lvl="0" indent="0" algn="ctr" defTabSz="57597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2300" b="0" i="0" u="none" strike="noStrike" kern="0" cap="none" spc="0" normalizeH="0" baseline="0">
              <a:solidFill>
                <a:srgbClr val="FFFFFF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4" name="Rounded Rectangle 8"/>
          <p:cNvSpPr/>
          <p:nvPr/>
        </p:nvSpPr>
        <p:spPr>
          <a:xfrm>
            <a:off x="6059192" y="4342816"/>
            <a:ext cx="2327854" cy="213339"/>
          </a:xfrm>
          <a:prstGeom prst="roundRect">
            <a:avLst>
              <a:gd name="adj" fmla="val 50000"/>
            </a:avLst>
          </a:prstGeom>
          <a:solidFill>
            <a:srgbClr val="C5C5C5">
              <a:alpha val="10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anchor="ctr"/>
          <a:lstStyle/>
          <a:p>
            <a:pPr marL="0" lvl="0" indent="0" algn="ctr" defTabSz="57597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2300" b="0" i="0" u="none" strike="noStrike" kern="0" cap="none" spc="0" normalizeH="0" baseline="0">
              <a:solidFill>
                <a:srgbClr val="FFFFFF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5" name="Rounded Rectangle 10"/>
          <p:cNvSpPr/>
          <p:nvPr/>
        </p:nvSpPr>
        <p:spPr>
          <a:xfrm>
            <a:off x="7890484" y="5256632"/>
            <a:ext cx="1271683" cy="213339"/>
          </a:xfrm>
          <a:prstGeom prst="roundRect">
            <a:avLst>
              <a:gd name="adj" fmla="val 50000"/>
            </a:avLst>
          </a:prstGeom>
          <a:solidFill>
            <a:srgbClr val="7CB554">
              <a:alpha val="10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anchor="ctr"/>
          <a:lstStyle/>
          <a:p>
            <a:pPr marL="0" lvl="0" indent="0" algn="ctr" defTabSz="57597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2300" b="0" i="0" u="none" strike="noStrike" kern="0" cap="none" spc="0" normalizeH="0" baseline="0">
              <a:solidFill>
                <a:srgbClr val="FFFFFF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26" name="Rounded Rectangle 9"/>
          <p:cNvSpPr/>
          <p:nvPr/>
        </p:nvSpPr>
        <p:spPr>
          <a:xfrm>
            <a:off x="5251837" y="4799724"/>
            <a:ext cx="2463235" cy="213339"/>
          </a:xfrm>
          <a:prstGeom prst="roundRect">
            <a:avLst>
              <a:gd name="adj" fmla="val 50000"/>
            </a:avLst>
          </a:prstGeom>
          <a:solidFill>
            <a:srgbClr val="1BAAAA">
              <a:alpha val="10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15196" tIns="57598" rIns="115196" bIns="57598" anchor="ctr"/>
          <a:lstStyle/>
          <a:p>
            <a:pPr marL="0" lvl="0" indent="0" algn="ctr" defTabSz="57597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sz="2300" b="0" i="0" u="none" strike="noStrike" kern="0" cap="none" spc="0" normalizeH="0" baseline="0">
              <a:solidFill>
                <a:srgbClr val="FFFFFF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76992" y="354539"/>
            <a:ext cx="4513865" cy="724247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latin typeface="한컴 말랑말랑 Bold"/>
                <a:ea typeface="한컴 말랑말랑 Bold"/>
              </a:rPr>
              <a:t>팀원 소개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8620120" y="1626059"/>
            <a:ext cx="2880360" cy="3600451"/>
            <a:chOff x="8399978" y="1424108"/>
            <a:chExt cx="3496748" cy="3424450"/>
          </a:xfrm>
        </p:grpSpPr>
        <p:sp>
          <p:nvSpPr>
            <p:cNvPr id="60" name="Arrow: Pentagon 30"/>
            <p:cNvSpPr/>
            <p:nvPr/>
          </p:nvSpPr>
          <p:spPr>
            <a:xfrm>
              <a:off x="8399978" y="3191691"/>
              <a:ext cx="2544794" cy="457200"/>
            </a:xfrm>
            <a:prstGeom prst="homePlate">
              <a:avLst>
                <a:gd name="adj" fmla="val 50000"/>
              </a:avLst>
            </a:prstGeom>
            <a:solidFill>
              <a:srgbClr val="BED381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61" name="Rounded Rectangle 39"/>
            <p:cNvSpPr/>
            <p:nvPr/>
          </p:nvSpPr>
          <p:spPr>
            <a:xfrm>
              <a:off x="8447894" y="3728270"/>
              <a:ext cx="365910" cy="365910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40404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62" name="Text Placeholder 3"/>
            <p:cNvSpPr txBox="1"/>
            <p:nvPr/>
          </p:nvSpPr>
          <p:spPr>
            <a:xfrm>
              <a:off x="8536645" y="3309798"/>
              <a:ext cx="2191109" cy="232093"/>
            </a:xfrm>
            <a:prstGeom prst="rect">
              <a:avLst/>
            </a:prstGeom>
          </p:spPr>
          <p:txBody>
            <a:bodyPr anchor="ctr"/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김정은 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(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팀원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)</a:t>
              </a:r>
            </a:p>
          </p:txBody>
        </p:sp>
        <p:pic>
          <p:nvPicPr>
            <p:cNvPr id="63" name="그림 62" descr="인간의 얼굴, 사람, 의류, 미소이(가) 표시된 사진  자동 생성된 설명"/>
            <p:cNvPicPr/>
            <p:nvPr/>
          </p:nvPicPr>
          <p:blipFill rotWithShape="1">
            <a:blip r:embed="rId2"/>
            <a:srcRect b="21470"/>
            <a:stretch>
              <a:fillRect/>
            </a:stretch>
          </p:blipFill>
          <p:spPr>
            <a:xfrm>
              <a:off x="8406322" y="1424108"/>
              <a:ext cx="2061062" cy="1800225"/>
            </a:xfrm>
            <a:prstGeom prst="rect">
              <a:avLst/>
            </a:prstGeom>
          </p:spPr>
        </p:pic>
        <p:sp>
          <p:nvSpPr>
            <p:cNvPr id="64" name="직사각형 1"/>
            <p:cNvSpPr/>
            <p:nvPr/>
          </p:nvSpPr>
          <p:spPr>
            <a:xfrm>
              <a:off x="8939154" y="3802758"/>
              <a:ext cx="2957572" cy="267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/>
                <a:buNone/>
                <a:defRPr/>
              </a:pPr>
              <a:r>
                <a:rPr kumimoji="0" lang="en-US" altLang="ko-KR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kjenotn@gmail.com</a:t>
              </a:r>
            </a:p>
          </p:txBody>
        </p:sp>
        <p:sp>
          <p:nvSpPr>
            <p:cNvPr id="65" name="직사각형 1"/>
            <p:cNvSpPr/>
            <p:nvPr/>
          </p:nvSpPr>
          <p:spPr>
            <a:xfrm>
              <a:off x="8540317" y="4202227"/>
              <a:ext cx="29575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360" lvl="0" indent="-17136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/>
                <a:buChar char="l"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지도 출력 백엔드</a:t>
              </a:r>
            </a:p>
            <a:p>
              <a:pPr marL="171360" lvl="0" indent="-17136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/>
                <a:buChar char="l"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유저 페이지</a:t>
              </a:r>
            </a:p>
            <a:p>
              <a:pPr marL="171360" lvl="0" indent="-17136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/>
                <a:buChar char="l"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관리자 페이지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4599621" y="1626059"/>
            <a:ext cx="2880360" cy="3600450"/>
            <a:chOff x="4202906" y="1524877"/>
            <a:chExt cx="2970728" cy="3404353"/>
          </a:xfrm>
        </p:grpSpPr>
        <p:sp>
          <p:nvSpPr>
            <p:cNvPr id="38" name="Arrow: Pentagon 37"/>
            <p:cNvSpPr/>
            <p:nvPr/>
          </p:nvSpPr>
          <p:spPr>
            <a:xfrm>
              <a:off x="4203538" y="3314034"/>
              <a:ext cx="2544794" cy="4572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>
                <a:latin typeface="한컴 말랑말랑 Bold"/>
                <a:ea typeface="한컴 말랑말랑 Bold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202906" y="3850613"/>
              <a:ext cx="365910" cy="365910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>
                <a:latin typeface="한컴 말랑말랑 Bold"/>
                <a:ea typeface="한컴 말랑말랑 Bold"/>
              </a:endParaRPr>
            </a:p>
          </p:txBody>
        </p:sp>
        <p:sp>
          <p:nvSpPr>
            <p:cNvPr id="42" name="Text Placeholder 3"/>
            <p:cNvSpPr txBox="1"/>
            <p:nvPr/>
          </p:nvSpPr>
          <p:spPr>
            <a:xfrm>
              <a:off x="4315682" y="3426587"/>
              <a:ext cx="2191109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>
                <a:buNone/>
                <a:defRPr/>
              </a:pPr>
              <a:r>
                <a:rPr lang="ko-KR" altLang="en-US" sz="18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김민수 </a:t>
              </a:r>
              <a:r>
                <a:rPr lang="en-US" altLang="ko-KR" sz="18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(</a:t>
              </a:r>
              <a:r>
                <a:rPr lang="ko-KR" altLang="en-US" sz="18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팀장</a:t>
              </a:r>
              <a:r>
                <a:rPr lang="en-US" altLang="ko-KR" sz="1800" b="1">
                  <a:solidFill>
                    <a:schemeClr val="bg1"/>
                  </a:solidFill>
                  <a:latin typeface="한컴 말랑말랑 Bold"/>
                  <a:ea typeface="한컴 말랑말랑 Bold"/>
                </a:rPr>
                <a:t>)</a:t>
              </a:r>
            </a:p>
          </p:txBody>
        </p:sp>
        <p:sp>
          <p:nvSpPr>
            <p:cNvPr id="43" name="직사각형 1"/>
            <p:cNvSpPr/>
            <p:nvPr/>
          </p:nvSpPr>
          <p:spPr>
            <a:xfrm>
              <a:off x="4216063" y="4288701"/>
              <a:ext cx="2957572" cy="640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360" lvl="0" indent="-171360" algn="l">
                <a:buClr>
                  <a:schemeClr val="tx1"/>
                </a:buClr>
                <a:buFont typeface="Wingdings"/>
                <a:buChar char="l"/>
                <a:defRPr/>
              </a:pPr>
              <a:r>
                <a:rPr lang="ko-KR" altLang="en-US" sz="1200">
                  <a:latin typeface="한컴 말랑말랑 Bold"/>
                  <a:ea typeface="한컴 말랑말랑 Bold"/>
                </a:rPr>
                <a:t>지도 </a:t>
              </a:r>
              <a:r>
                <a:rPr lang="en-US" altLang="ko-KR" sz="1200">
                  <a:latin typeface="한컴 말랑말랑 Bold"/>
                  <a:ea typeface="한컴 말랑말랑 Bold"/>
                </a:rPr>
                <a:t>UI</a:t>
              </a:r>
            </a:p>
            <a:p>
              <a:pPr marL="171360" lvl="0" indent="-171360" algn="l">
                <a:buClr>
                  <a:schemeClr val="tx1"/>
                </a:buClr>
                <a:buFont typeface="Wingdings"/>
                <a:buChar char="l"/>
                <a:defRPr/>
              </a:pPr>
              <a:r>
                <a:rPr lang="en-US" altLang="ko-KR" sz="1200">
                  <a:latin typeface="한컴 말랑말랑 Bold"/>
                  <a:ea typeface="한컴 말랑말랑 Bold"/>
                </a:rPr>
                <a:t>JWT</a:t>
              </a:r>
            </a:p>
            <a:p>
              <a:pPr marL="171360" lvl="0" indent="-171360" algn="l">
                <a:buClr>
                  <a:schemeClr val="tx1"/>
                </a:buClr>
                <a:buFont typeface="Wingdings"/>
                <a:buChar char="l"/>
                <a:defRPr/>
              </a:pPr>
              <a:r>
                <a:rPr lang="ko-KR" altLang="en-US" sz="1200">
                  <a:latin typeface="한컴 말랑말랑 Bold"/>
                  <a:ea typeface="한컴 말랑말랑 Bold"/>
                </a:rPr>
                <a:t>메인페이지</a:t>
              </a:r>
            </a:p>
          </p:txBody>
        </p:sp>
        <p:sp>
          <p:nvSpPr>
            <p:cNvPr id="46" name="직사각형 1"/>
            <p:cNvSpPr/>
            <p:nvPr/>
          </p:nvSpPr>
          <p:spPr>
            <a:xfrm>
              <a:off x="4617214" y="3909289"/>
              <a:ext cx="2159200" cy="255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/>
                <a:buNone/>
                <a:defRPr/>
              </a:pPr>
              <a:r>
                <a:rPr kumimoji="0" lang="en-US" altLang="ko-KR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mskim.spring@gmail.com</a:t>
              </a:r>
            </a:p>
          </p:txBody>
        </p:sp>
        <p:pic>
          <p:nvPicPr>
            <p:cNvPr id="72" name="그림 71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07212" y="1524877"/>
              <a:ext cx="1620202" cy="1800225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579122" y="1626059"/>
            <a:ext cx="2880360" cy="3600450"/>
            <a:chOff x="423406" y="1628775"/>
            <a:chExt cx="2974005" cy="3605890"/>
          </a:xfrm>
        </p:grpSpPr>
        <p:sp>
          <p:nvSpPr>
            <p:cNvPr id="74" name="Arrow: Pentagon 37"/>
            <p:cNvSpPr/>
            <p:nvPr/>
          </p:nvSpPr>
          <p:spPr>
            <a:xfrm>
              <a:off x="427314" y="3429000"/>
              <a:ext cx="2544794" cy="457200"/>
            </a:xfrm>
            <a:prstGeom prst="homePlate">
              <a:avLst>
                <a:gd name="adj" fmla="val 50000"/>
              </a:avLst>
            </a:prstGeom>
            <a:solidFill>
              <a:srgbClr val="3A3C84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en-US" sz="1800" b="0" i="0" u="none" strike="noStrike" kern="1200" cap="none" spc="0" normalizeH="0" baseline="0">
                <a:solidFill>
                  <a:schemeClr val="lt1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75" name="Rounded Rectangle 39"/>
            <p:cNvSpPr/>
            <p:nvPr/>
          </p:nvSpPr>
          <p:spPr>
            <a:xfrm>
              <a:off x="426682" y="3965579"/>
              <a:ext cx="365910" cy="365910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rgbClr val="404040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76" name="Text Placeholder 3"/>
            <p:cNvSpPr txBox="1"/>
            <p:nvPr/>
          </p:nvSpPr>
          <p:spPr>
            <a:xfrm>
              <a:off x="539458" y="3541553"/>
              <a:ext cx="2191109" cy="232093"/>
            </a:xfrm>
            <a:prstGeom prst="rect">
              <a:avLst/>
            </a:prstGeom>
          </p:spPr>
          <p:txBody>
            <a:bodyPr anchor="ctr"/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kumimoji="0" lang="ko-KR" altLang="en-US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강승현 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(</a:t>
              </a:r>
              <a:r>
                <a:rPr kumimoji="0" lang="ko-KR" altLang="en-US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팀원</a:t>
              </a:r>
              <a:r>
                <a:rPr kumimoji="0" lang="en-US" altLang="ko-KR" sz="1800" b="1" i="0" u="none" strike="noStrike" kern="1200" cap="none" spc="0" normalizeH="0" baseline="0">
                  <a:solidFill>
                    <a:srgbClr val="FFFFFF"/>
                  </a:solidFill>
                  <a:latin typeface="한컴 말랑말랑 Bold"/>
                  <a:ea typeface="한컴 말랑말랑 Bold"/>
                </a:rPr>
                <a:t>)</a:t>
              </a:r>
            </a:p>
          </p:txBody>
        </p:sp>
        <p:sp>
          <p:nvSpPr>
            <p:cNvPr id="77" name="직사각형 1"/>
            <p:cNvSpPr/>
            <p:nvPr/>
          </p:nvSpPr>
          <p:spPr>
            <a:xfrm>
              <a:off x="439839" y="4403668"/>
              <a:ext cx="2957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360" lvl="0" indent="-17136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/>
                <a:buChar char="l"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페이지 구성</a:t>
              </a:r>
            </a:p>
            <a:p>
              <a:pPr marL="171360" lvl="0" indent="-17136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/>
                <a:buChar char="l"/>
                <a:defRPr/>
              </a:pPr>
              <a:r>
                <a:rPr kumimoji="0" lang="en-US" altLang="ko-KR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Board, Notice, News,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 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Dashboard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등 게시판 개발</a:t>
              </a:r>
            </a:p>
            <a:p>
              <a:pPr marL="171360" lvl="0" indent="-17136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/>
                <a:buChar char="l"/>
                <a:defRPr/>
              </a:pPr>
              <a:r>
                <a:rPr kumimoji="0" lang="en-US" altLang="ko-KR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DB 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관리</a:t>
              </a:r>
            </a:p>
          </p:txBody>
        </p:sp>
        <p:sp>
          <p:nvSpPr>
            <p:cNvPr id="78" name="직사각형 1"/>
            <p:cNvSpPr/>
            <p:nvPr/>
          </p:nvSpPr>
          <p:spPr>
            <a:xfrm>
              <a:off x="847744" y="4024255"/>
              <a:ext cx="1613264" cy="267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/>
                <a:buNone/>
                <a:defRPr/>
              </a:pPr>
              <a:r>
                <a:rPr kumimoji="0" lang="en-US" altLang="ko-KR" sz="1200" b="0" i="0" u="none" strike="noStrike" kern="1200" cap="none" spc="0" normalizeH="0" baseline="0">
                  <a:solidFill>
                    <a:srgbClr val="000000"/>
                  </a:solidFill>
                  <a:latin typeface="한컴 말랑말랑 Bold"/>
                  <a:ea typeface="한컴 말랑말랑 Bold"/>
                </a:rPr>
                <a:t>kshv02@gmail.com</a:t>
              </a: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3406" y="1628775"/>
              <a:ext cx="1507705" cy="18002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/>
          <p:cNvGrpSpPr/>
          <p:nvPr/>
        </p:nvGrpSpPr>
        <p:grpSpPr>
          <a:xfrm>
            <a:off x="7057782" y="2011680"/>
            <a:ext cx="3781207" cy="3888882"/>
            <a:chOff x="2881974" y="2108928"/>
            <a:chExt cx="3382255" cy="3478572"/>
          </a:xfrm>
        </p:grpSpPr>
        <p:sp>
          <p:nvSpPr>
            <p:cNvPr id="35" name="Rectangle 3"/>
            <p:cNvSpPr/>
            <p:nvPr/>
          </p:nvSpPr>
          <p:spPr>
            <a:xfrm rot="2700000">
              <a:off x="3911376" y="2156564"/>
              <a:ext cx="1323450" cy="1323450"/>
            </a:xfrm>
            <a:prstGeom prst="rect">
              <a:avLst/>
            </a:prstGeom>
            <a:noFill/>
            <a:ln w="50800" cap="flat" cmpd="sng" algn="ctr">
              <a:solidFill>
                <a:srgbClr val="51BCB9">
                  <a:alpha val="100000"/>
                </a:srgbClr>
              </a:solidFill>
              <a:prstDash val="solid"/>
              <a:miter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6" name="Rectangle 4"/>
            <p:cNvSpPr/>
            <p:nvPr/>
          </p:nvSpPr>
          <p:spPr>
            <a:xfrm rot="2700000">
              <a:off x="4940779" y="3185967"/>
              <a:ext cx="1323450" cy="1323450"/>
            </a:xfrm>
            <a:prstGeom prst="rect">
              <a:avLst/>
            </a:prstGeom>
            <a:noFill/>
            <a:ln w="50800" cap="flat" cmpd="sng" algn="ctr">
              <a:solidFill>
                <a:srgbClr val="E86162">
                  <a:alpha val="100000"/>
                </a:srgbClr>
              </a:solidFill>
              <a:prstDash val="solid"/>
              <a:miter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7" name="Rectangle 5"/>
            <p:cNvSpPr/>
            <p:nvPr/>
          </p:nvSpPr>
          <p:spPr>
            <a:xfrm rot="2700000">
              <a:off x="3911376" y="4215369"/>
              <a:ext cx="1323450" cy="1323450"/>
            </a:xfrm>
            <a:prstGeom prst="rect">
              <a:avLst/>
            </a:prstGeom>
            <a:noFill/>
            <a:ln w="50800" cap="flat" cmpd="sng" algn="ctr">
              <a:solidFill>
                <a:srgbClr val="63C7EE">
                  <a:alpha val="100000"/>
                </a:srgbClr>
              </a:solidFill>
              <a:prstDash val="solid"/>
              <a:miter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8" name="Rectangle 6"/>
            <p:cNvSpPr/>
            <p:nvPr/>
          </p:nvSpPr>
          <p:spPr>
            <a:xfrm rot="2700000">
              <a:off x="2881974" y="3185967"/>
              <a:ext cx="1323450" cy="1323450"/>
            </a:xfrm>
            <a:prstGeom prst="rect">
              <a:avLst/>
            </a:prstGeom>
            <a:noFill/>
            <a:ln w="50800" cap="flat" cmpd="sng" algn="ctr">
              <a:solidFill>
                <a:srgbClr val="BED381">
                  <a:alpha val="100000"/>
                </a:srgbClr>
              </a:solidFill>
              <a:prstDash val="solid"/>
              <a:miter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9" name="Rectangle 7"/>
            <p:cNvSpPr/>
            <p:nvPr/>
          </p:nvSpPr>
          <p:spPr>
            <a:xfrm rot="2700000">
              <a:off x="4242276" y="4017049"/>
              <a:ext cx="661651" cy="661651"/>
            </a:xfrm>
            <a:prstGeom prst="rect">
              <a:avLst/>
            </a:prstGeom>
            <a:solidFill>
              <a:srgbClr val="63C7E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0" name="Rectangle 8"/>
            <p:cNvSpPr/>
            <p:nvPr/>
          </p:nvSpPr>
          <p:spPr>
            <a:xfrm rot="2700000">
              <a:off x="4742459" y="3516866"/>
              <a:ext cx="661651" cy="661651"/>
            </a:xfrm>
            <a:prstGeom prst="rect">
              <a:avLst/>
            </a:prstGeom>
            <a:solidFill>
              <a:srgbClr val="E8616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1" name="Rectangle 9"/>
            <p:cNvSpPr/>
            <p:nvPr/>
          </p:nvSpPr>
          <p:spPr>
            <a:xfrm rot="2700000">
              <a:off x="4242276" y="3016683"/>
              <a:ext cx="661651" cy="661651"/>
            </a:xfrm>
            <a:prstGeom prst="rect">
              <a:avLst/>
            </a:prstGeom>
            <a:solidFill>
              <a:srgbClr val="51BCB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2" name="Rectangle 10"/>
            <p:cNvSpPr/>
            <p:nvPr/>
          </p:nvSpPr>
          <p:spPr>
            <a:xfrm rot="2700000">
              <a:off x="3742092" y="3516866"/>
              <a:ext cx="661651" cy="661651"/>
            </a:xfrm>
            <a:prstGeom prst="rect">
              <a:avLst/>
            </a:prstGeom>
            <a:solidFill>
              <a:srgbClr val="BED381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700" b="0" i="0" u="none" strike="noStrike" kern="1200" cap="none" spc="0" normalizeH="0" baseline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3" name="Rectangle 11"/>
            <p:cNvSpPr/>
            <p:nvPr/>
          </p:nvSpPr>
          <p:spPr>
            <a:xfrm>
              <a:off x="4309280" y="2108928"/>
              <a:ext cx="529380" cy="7408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800" b="1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S</a:t>
              </a:r>
              <a:endParaRPr kumimoji="0" lang="ko-KR" altLang="en-US" sz="4800" b="0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4" name="Rectangle 12"/>
            <p:cNvSpPr/>
            <p:nvPr/>
          </p:nvSpPr>
          <p:spPr>
            <a:xfrm>
              <a:off x="2943251" y="3482036"/>
              <a:ext cx="529380" cy="74331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800" b="1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</a:t>
              </a:r>
              <a:endParaRPr kumimoji="0" lang="ko-KR" altLang="en-US" sz="4800" b="0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5" name="Rectangle 13"/>
            <p:cNvSpPr/>
            <p:nvPr/>
          </p:nvSpPr>
          <p:spPr>
            <a:xfrm>
              <a:off x="5680728" y="3480653"/>
              <a:ext cx="529380" cy="73869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800" b="1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T</a:t>
              </a:r>
              <a:endParaRPr kumimoji="0" lang="ko-KR" altLang="en-US" sz="4800" b="0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6" name="Rectangle 14"/>
            <p:cNvSpPr/>
            <p:nvPr/>
          </p:nvSpPr>
          <p:spPr>
            <a:xfrm>
              <a:off x="4319626" y="4844180"/>
              <a:ext cx="529380" cy="74331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800" b="1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O</a:t>
              </a:r>
              <a:endParaRPr kumimoji="0" lang="ko-KR" altLang="en-US" sz="4800" b="0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47" name="Group 15"/>
          <p:cNvGrpSpPr/>
          <p:nvPr/>
        </p:nvGrpSpPr>
        <p:grpSpPr>
          <a:xfrm>
            <a:off x="1926209" y="1738457"/>
            <a:ext cx="5244471" cy="913569"/>
            <a:chOff x="572116" y="2297666"/>
            <a:chExt cx="2436534" cy="913569"/>
          </a:xfrm>
        </p:grpSpPr>
        <p:sp>
          <p:nvSpPr>
            <p:cNvPr id="48" name="TextBox 16"/>
            <p:cNvSpPr txBox="1"/>
            <p:nvPr/>
          </p:nvSpPr>
          <p:spPr>
            <a:xfrm>
              <a:off x="572116" y="2297666"/>
              <a:ext cx="24365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STRENGTHS</a:t>
              </a:r>
              <a:endPara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9" name="TextBox 17"/>
            <p:cNvSpPr txBox="1"/>
            <p:nvPr/>
          </p:nvSpPr>
          <p:spPr>
            <a:xfrm>
              <a:off x="572117" y="2564904"/>
              <a:ext cx="24365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서비스 기간이 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10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년이 넘어가는 사이트이기 때문에 시장 점유율이 높고 누적 매물 수량이 많다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. 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직방의 경우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, 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앱 내에서 월세 및 관리비를 납부할 수 있는 기능을 추가해 앱 활용도를 향상시켰다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.</a:t>
              </a:r>
              <a:endPara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50" name="Group 18"/>
          <p:cNvGrpSpPr/>
          <p:nvPr/>
        </p:nvGrpSpPr>
        <p:grpSpPr>
          <a:xfrm>
            <a:off x="769121" y="2942598"/>
            <a:ext cx="5244472" cy="908188"/>
            <a:chOff x="-867415" y="3168849"/>
            <a:chExt cx="3739457" cy="908188"/>
          </a:xfrm>
        </p:grpSpPr>
        <p:sp>
          <p:nvSpPr>
            <p:cNvPr id="51" name="TextBox 19"/>
            <p:cNvSpPr txBox="1"/>
            <p:nvPr/>
          </p:nvSpPr>
          <p:spPr>
            <a:xfrm>
              <a:off x="-867414" y="3168849"/>
              <a:ext cx="37394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WEAKNESS</a:t>
              </a:r>
              <a:endPara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52" name="TextBox 20"/>
            <p:cNvSpPr txBox="1"/>
            <p:nvPr/>
          </p:nvSpPr>
          <p:spPr>
            <a:xfrm>
              <a:off x="-867415" y="3430706"/>
              <a:ext cx="37394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단순한 개인 거래자들 뿐만 아니라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, 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부동산을 운영하는 공인중개사 또한 사이트에 글을 올릴 수 있어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개인간 직접 거래로 인한 수수료 인하라는 부동산 플랫폼의 이점이 적용되지 않는다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.</a:t>
              </a:r>
              <a:endPara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53" name="Group 21"/>
          <p:cNvGrpSpPr/>
          <p:nvPr/>
        </p:nvGrpSpPr>
        <p:grpSpPr>
          <a:xfrm>
            <a:off x="769124" y="4141359"/>
            <a:ext cx="5244470" cy="724416"/>
            <a:chOff x="-264176" y="4096596"/>
            <a:chExt cx="3739455" cy="724416"/>
          </a:xfrm>
        </p:grpSpPr>
        <p:sp>
          <p:nvSpPr>
            <p:cNvPr id="54" name="TextBox 22"/>
            <p:cNvSpPr txBox="1"/>
            <p:nvPr/>
          </p:nvSpPr>
          <p:spPr>
            <a:xfrm>
              <a:off x="-264176" y="4096596"/>
              <a:ext cx="37394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OPPORTUNITIES</a:t>
              </a:r>
              <a:endPara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55" name="TextBox 23"/>
            <p:cNvSpPr txBox="1"/>
            <p:nvPr/>
          </p:nvSpPr>
          <p:spPr>
            <a:xfrm>
              <a:off x="-264175" y="4359347"/>
              <a:ext cx="37394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집을 구하는 고객들에게 이사와 인테리어는 필수적인 요소이기 때문에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, 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부동산 거래 뿐만이 아닌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, </a:t>
              </a: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파생 상품에 대해 사업 범위를 넓힐 수 있다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.</a:t>
              </a:r>
              <a:endPara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764648" y="5165533"/>
            <a:ext cx="5285964" cy="909978"/>
            <a:chOff x="-264175" y="5080906"/>
            <a:chExt cx="3769042" cy="909978"/>
          </a:xfrm>
        </p:grpSpPr>
        <p:sp>
          <p:nvSpPr>
            <p:cNvPr id="57" name="TextBox 25"/>
            <p:cNvSpPr txBox="1"/>
            <p:nvPr/>
          </p:nvSpPr>
          <p:spPr>
            <a:xfrm>
              <a:off x="-264175" y="5080906"/>
              <a:ext cx="3769042" cy="3665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800" b="1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THREATS</a:t>
              </a:r>
              <a:endPara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58" name="TextBox 26"/>
            <p:cNvSpPr txBox="1"/>
            <p:nvPr/>
          </p:nvSpPr>
          <p:spPr>
            <a:xfrm>
              <a:off x="-264175" y="5344553"/>
              <a:ext cx="37690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부동산 가격의 변동에 따라 최근 부동산 거래가 줄어들었다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.</a:t>
              </a:r>
            </a:p>
            <a:p>
              <a:pPr marL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공인중개사를 배재한 직접 거래 플랫폼을 만들었다는 것에 대해 기존 공인중개사들이 생존권을 문제로 의의를 제기하고 있다</a:t>
              </a:r>
              <a:r>
                <a:rPr kumimoji="0" lang="en-US" altLang="ko-KR" sz="1200" b="0" i="0" u="none" strike="noStrike" kern="1200" cap="none" spc="0" normalizeH="0" baseline="0">
                  <a:solidFill>
                    <a:srgbClr val="40404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.</a:t>
              </a:r>
              <a:endParaRPr kumimoji="0" lang="ko-KR" altLang="en-US" sz="1200" b="0" i="0" u="none" strike="noStrike" kern="1200" cap="none" spc="0" normalizeH="0" baseline="0">
                <a:solidFill>
                  <a:srgbClr val="40404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59" name="Parallelogram 30"/>
          <p:cNvSpPr/>
          <p:nvPr/>
        </p:nvSpPr>
        <p:spPr>
          <a:xfrm flipH="1">
            <a:off x="9328986" y="377497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0" name="Rectangle 130"/>
          <p:cNvSpPr/>
          <p:nvPr/>
        </p:nvSpPr>
        <p:spPr>
          <a:xfrm>
            <a:off x="8225718" y="3776056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1" name="Rectangle 9"/>
          <p:cNvSpPr/>
          <p:nvPr/>
        </p:nvSpPr>
        <p:spPr>
          <a:xfrm>
            <a:off x="8774218" y="317557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2" name="Freeform 18"/>
          <p:cNvSpPr/>
          <p:nvPr/>
        </p:nvSpPr>
        <p:spPr>
          <a:xfrm>
            <a:off x="8746390" y="4289982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3" name="Text Placeholder 1"/>
          <p:cNvSpPr>
            <a:spLocks noGrp="1"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5400" b="0" i="0" u="none" strike="noStrike" kern="1200" cap="none" spc="0" normalizeH="0" baseline="0" dirty="0">
                <a:solidFill>
                  <a:srgbClr val="2626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/>
              </a:rPr>
              <a:t>시장 분석 </a:t>
            </a:r>
            <a:r>
              <a:rPr kumimoji="0" lang="en-US" altLang="ko-KR" sz="5400" b="0" i="0" u="none" strike="noStrike" kern="1200" cap="none" spc="0" normalizeH="0" baseline="0" dirty="0">
                <a:solidFill>
                  <a:srgbClr val="2626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/>
              </a:rPr>
              <a:t>(</a:t>
            </a:r>
            <a:r>
              <a:rPr kumimoji="0" lang="ko-KR" altLang="en-US" sz="5400" b="0" i="0" u="none" strike="noStrike" kern="1200" cap="none" spc="0" normalizeH="0" baseline="0" dirty="0">
                <a:solidFill>
                  <a:srgbClr val="2626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/>
              </a:rPr>
              <a:t>직방</a:t>
            </a:r>
            <a:r>
              <a:rPr kumimoji="0" lang="en-US" altLang="ko-KR" sz="5400" b="0" i="0" u="none" strike="noStrike" kern="1200" cap="none" spc="0" normalizeH="0" baseline="0" dirty="0">
                <a:solidFill>
                  <a:srgbClr val="2626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/>
              </a:rPr>
              <a:t>, </a:t>
            </a:r>
            <a:r>
              <a:rPr kumimoji="0" lang="ko-KR" altLang="en-US" sz="5400" b="0" i="0" u="none" strike="noStrike" kern="1200" cap="none" spc="0" normalizeH="0" baseline="0" dirty="0">
                <a:solidFill>
                  <a:srgbClr val="2626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/>
              </a:rPr>
              <a:t>다방</a:t>
            </a:r>
            <a:r>
              <a:rPr kumimoji="0" lang="en-US" altLang="ko-KR" sz="5400" b="0" i="0" u="none" strike="noStrike" kern="1200" cap="none" spc="0" normalizeH="0" baseline="0" dirty="0">
                <a:solidFill>
                  <a:srgbClr val="2626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/>
              </a:rPr>
              <a:t>, </a:t>
            </a:r>
            <a:r>
              <a:rPr kumimoji="0" lang="ko-KR" altLang="en-US" sz="5400" b="0" i="0" u="none" strike="noStrike" kern="1200" cap="none" spc="0" normalizeH="0" baseline="0" dirty="0">
                <a:solidFill>
                  <a:srgbClr val="2626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/>
              </a:rPr>
              <a:t>네이버 부동산</a:t>
            </a:r>
            <a:r>
              <a:rPr kumimoji="0" lang="en-US" altLang="ko-KR" sz="5400" b="0" i="0" u="none" strike="noStrike" kern="1200" cap="none" spc="0" normalizeH="0" baseline="0" dirty="0">
                <a:solidFill>
                  <a:srgbClr val="262626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/>
              </a:rPr>
              <a:t>)</a:t>
            </a:r>
            <a:endParaRPr kumimoji="0" lang="en-US" sz="5400" b="0" i="0" u="none" strike="noStrike" kern="1200" cap="none" spc="0" normalizeH="0" baseline="0" dirty="0">
              <a:solidFill>
                <a:srgbClr val="262626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24"/>
          <p:cNvGrpSpPr/>
          <p:nvPr/>
        </p:nvGrpSpPr>
        <p:grpSpPr>
          <a:xfrm>
            <a:off x="9918676" y="1630591"/>
            <a:ext cx="2273324" cy="5112639"/>
            <a:chOff x="4613528" y="1494309"/>
            <a:chExt cx="2016224" cy="3648405"/>
          </a:xfrm>
        </p:grpSpPr>
        <p:sp>
          <p:nvSpPr>
            <p:cNvPr id="77" name="Rectangle 25"/>
            <p:cNvSpPr/>
            <p:nvPr/>
          </p:nvSpPr>
          <p:spPr>
            <a:xfrm>
              <a:off x="4613528" y="1494309"/>
              <a:ext cx="2016224" cy="364840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78" name="Rectangle 2"/>
            <p:cNvSpPr/>
            <p:nvPr/>
          </p:nvSpPr>
          <p:spPr>
            <a:xfrm>
              <a:off x="4613528" y="1494309"/>
              <a:ext cx="2016224" cy="2209597"/>
            </a:xfrm>
            <a:custGeom>
              <a:avLst/>
              <a:gdLst/>
              <a:ahLst/>
              <a:cxnLst/>
              <a:rect l="l" t="t" r="r" b="b"/>
              <a:pathLst>
                <a:path w="2016224" h="1008112">
                  <a:moveTo>
                    <a:pt x="0" y="0"/>
                  </a:moveTo>
                  <a:lnTo>
                    <a:pt x="2016224" y="0"/>
                  </a:lnTo>
                  <a:lnTo>
                    <a:pt x="2016224" y="792088"/>
                  </a:lnTo>
                  <a:lnTo>
                    <a:pt x="1008112" y="1008112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rgbClr val="63C7EE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</p:grpSp>
      <p:grpSp>
        <p:nvGrpSpPr>
          <p:cNvPr id="73" name="Group 15"/>
          <p:cNvGrpSpPr/>
          <p:nvPr/>
        </p:nvGrpSpPr>
        <p:grpSpPr>
          <a:xfrm>
            <a:off x="5283384" y="1608609"/>
            <a:ext cx="2273324" cy="5112639"/>
            <a:chOff x="2483768" y="1494309"/>
            <a:chExt cx="2016225" cy="3648405"/>
          </a:xfrm>
        </p:grpSpPr>
        <p:sp>
          <p:nvSpPr>
            <p:cNvPr id="74" name="Rectangle 16"/>
            <p:cNvSpPr/>
            <p:nvPr/>
          </p:nvSpPr>
          <p:spPr>
            <a:xfrm>
              <a:off x="2483768" y="1494309"/>
              <a:ext cx="2016224" cy="364840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75" name="Rectangle 2"/>
            <p:cNvSpPr/>
            <p:nvPr/>
          </p:nvSpPr>
          <p:spPr>
            <a:xfrm>
              <a:off x="2483769" y="1494309"/>
              <a:ext cx="2016224" cy="2209597"/>
            </a:xfrm>
            <a:custGeom>
              <a:avLst/>
              <a:gdLst/>
              <a:ahLst/>
              <a:cxnLst/>
              <a:rect l="l" t="t" r="r" b="b"/>
              <a:pathLst>
                <a:path w="2016224" h="1008112">
                  <a:moveTo>
                    <a:pt x="0" y="0"/>
                  </a:moveTo>
                  <a:lnTo>
                    <a:pt x="2016224" y="0"/>
                  </a:lnTo>
                  <a:lnTo>
                    <a:pt x="2016224" y="792088"/>
                  </a:lnTo>
                  <a:lnTo>
                    <a:pt x="1008112" y="1008112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rgbClr val="BED381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</p:grpSp>
      <p:grpSp>
        <p:nvGrpSpPr>
          <p:cNvPr id="70" name="Group 6"/>
          <p:cNvGrpSpPr/>
          <p:nvPr/>
        </p:nvGrpSpPr>
        <p:grpSpPr>
          <a:xfrm>
            <a:off x="104158" y="1598866"/>
            <a:ext cx="2273224" cy="5112595"/>
            <a:chOff x="-1408776" y="-212119"/>
            <a:chExt cx="2016224" cy="3648405"/>
          </a:xfrm>
        </p:grpSpPr>
        <p:sp>
          <p:nvSpPr>
            <p:cNvPr id="71" name="Rectangle 7"/>
            <p:cNvSpPr/>
            <p:nvPr/>
          </p:nvSpPr>
          <p:spPr>
            <a:xfrm>
              <a:off x="-1408775" y="-212119"/>
              <a:ext cx="2016224" cy="3648405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  <p:sp>
          <p:nvSpPr>
            <p:cNvPr id="72" name="Rectangle 2"/>
            <p:cNvSpPr/>
            <p:nvPr/>
          </p:nvSpPr>
          <p:spPr>
            <a:xfrm>
              <a:off x="-1408776" y="-212119"/>
              <a:ext cx="2016224" cy="2209616"/>
            </a:xfrm>
            <a:custGeom>
              <a:avLst/>
              <a:gdLst/>
              <a:ahLst/>
              <a:cxnLst/>
              <a:rect l="l" t="t" r="r" b="b"/>
              <a:pathLst>
                <a:path w="2016224" h="1008112">
                  <a:moveTo>
                    <a:pt x="0" y="0"/>
                  </a:moveTo>
                  <a:lnTo>
                    <a:pt x="2016224" y="0"/>
                  </a:lnTo>
                  <a:lnTo>
                    <a:pt x="2016224" y="792088"/>
                  </a:lnTo>
                  <a:lnTo>
                    <a:pt x="1008112" y="1008112"/>
                  </a:lnTo>
                  <a:lnTo>
                    <a:pt x="0" y="792088"/>
                  </a:lnTo>
                  <a:close/>
                </a:path>
              </a:pathLst>
            </a:custGeom>
            <a:solidFill>
              <a:srgbClr val="51BCB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한컴 말랑말랑 Bold"/>
                <a:ea typeface="한컴 말랑말랑 Bold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168059"/>
            <a:ext cx="11573197" cy="724247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시스템 아키텍쳐</a:t>
            </a:r>
          </a:p>
        </p:txBody>
      </p:sp>
      <p:pic>
        <p:nvPicPr>
          <p:cNvPr id="4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79733" y="1732597"/>
            <a:ext cx="2255750" cy="1620202"/>
          </a:xfrm>
          <a:prstGeom prst="rect">
            <a:avLst/>
          </a:prstGeom>
        </p:spPr>
      </p:pic>
      <p:pic>
        <p:nvPicPr>
          <p:cNvPr id="50" name="그래픽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7589" y="2096714"/>
            <a:ext cx="896982" cy="896982"/>
          </a:xfrm>
          <a:prstGeom prst="rect">
            <a:avLst/>
          </a:prstGeom>
        </p:spPr>
      </p:pic>
      <p:pic>
        <p:nvPicPr>
          <p:cNvPr id="52" name="Picture 2" descr="Spring] servlet-mapping부분에서 url-pattern 부분 작성시 주의 할점 : 네이버 블로그"/>
          <p:cNvPicPr>
            <a:picLocks noChangeAspect="1" noChangeArrowheads="1"/>
          </p:cNvPicPr>
          <p:nvPr/>
        </p:nvPicPr>
        <p:blipFill rotWithShape="1">
          <a:blip r:embed="rId4"/>
          <a:srcRect l="8710" t="50000" r="8960" b="9110"/>
          <a:stretch>
            <a:fillRect/>
          </a:stretch>
        </p:blipFill>
        <p:spPr>
          <a:xfrm>
            <a:off x="4544046" y="2141479"/>
            <a:ext cx="1551954" cy="648699"/>
          </a:xfrm>
          <a:prstGeom prst="rect">
            <a:avLst/>
          </a:prstGeom>
          <a:noFill/>
        </p:spPr>
      </p:pic>
      <p:cxnSp>
        <p:nvCxnSpPr>
          <p:cNvPr id="53" name="직선 연결선 13"/>
          <p:cNvCxnSpPr/>
          <p:nvPr/>
        </p:nvCxnSpPr>
        <p:spPr>
          <a:xfrm>
            <a:off x="2205491" y="2548380"/>
            <a:ext cx="720090" cy="6350"/>
          </a:xfrm>
          <a:prstGeom prst="line">
            <a:avLst/>
          </a:prstGeom>
          <a:ln>
            <a:solidFill>
              <a:schemeClr val="dk1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6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5908" y="1936151"/>
            <a:ext cx="558288" cy="558288"/>
          </a:xfrm>
          <a:prstGeom prst="rect">
            <a:avLst/>
          </a:prstGeom>
        </p:spPr>
      </p:pic>
      <p:sp>
        <p:nvSpPr>
          <p:cNvPr id="57" name="TextBox 17"/>
          <p:cNvSpPr txBox="1"/>
          <p:nvPr/>
        </p:nvSpPr>
        <p:spPr>
          <a:xfrm>
            <a:off x="342271" y="3429000"/>
            <a:ext cx="1672237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한컴 말랑말랑 Bold"/>
                <a:ea typeface="한컴 말랑말랑 Bold"/>
              </a:rPr>
              <a:t>Front-end</a:t>
            </a:r>
            <a:endParaRPr lang="ko-KR" altLang="en-US" sz="2400" b="1">
              <a:latin typeface="한컴 말랑말랑 Bold"/>
              <a:ea typeface="한컴 말랑말랑 Bold"/>
            </a:endParaRPr>
          </a:p>
        </p:txBody>
      </p:sp>
      <p:sp>
        <p:nvSpPr>
          <p:cNvPr id="58" name="TextBox 18"/>
          <p:cNvSpPr txBox="1"/>
          <p:nvPr/>
        </p:nvSpPr>
        <p:spPr>
          <a:xfrm>
            <a:off x="5647739" y="3429000"/>
            <a:ext cx="1644389" cy="4457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latin typeface="한컴 말랑말랑 Bold"/>
                <a:ea typeface="한컴 말랑말랑 Bold"/>
              </a:rPr>
              <a:t>Back-end</a:t>
            </a:r>
            <a:endParaRPr lang="ko-KR" altLang="en-US" sz="2400" b="1">
              <a:latin typeface="한컴 말랑말랑 Bold"/>
              <a:ea typeface="한컴 말랑말랑 Bold"/>
            </a:endParaRPr>
          </a:p>
        </p:txBody>
      </p:sp>
      <p:pic>
        <p:nvPicPr>
          <p:cNvPr id="59" name="그래픽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09350" y="2190104"/>
            <a:ext cx="896981" cy="729253"/>
          </a:xfrm>
          <a:prstGeom prst="rect">
            <a:avLst/>
          </a:prstGeom>
        </p:spPr>
      </p:pic>
      <p:cxnSp>
        <p:nvCxnSpPr>
          <p:cNvPr id="60" name="직선 연결선 20"/>
          <p:cNvCxnSpPr>
            <a:stCxn id="59" idx="3"/>
          </p:cNvCxnSpPr>
          <p:nvPr/>
        </p:nvCxnSpPr>
        <p:spPr>
          <a:xfrm>
            <a:off x="3806331" y="2554730"/>
            <a:ext cx="728189" cy="6347"/>
          </a:xfrm>
          <a:prstGeom prst="line">
            <a:avLst/>
          </a:prstGeom>
          <a:ln>
            <a:solidFill>
              <a:schemeClr val="dk1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93633" y="1925161"/>
            <a:ext cx="558288" cy="55828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281749" y="1706220"/>
            <a:ext cx="1620202" cy="162020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503260" y="2294791"/>
            <a:ext cx="2244004" cy="564206"/>
          </a:xfrm>
          <a:prstGeom prst="rect">
            <a:avLst/>
          </a:prstGeom>
        </p:spPr>
      </p:pic>
      <p:cxnSp>
        <p:nvCxnSpPr>
          <p:cNvPr id="67" name="직선 연결선 20"/>
          <p:cNvCxnSpPr/>
          <p:nvPr/>
        </p:nvCxnSpPr>
        <p:spPr>
          <a:xfrm>
            <a:off x="6921006" y="2575245"/>
            <a:ext cx="728189" cy="6348"/>
          </a:xfrm>
          <a:prstGeom prst="line">
            <a:avLst/>
          </a:prstGeom>
          <a:noFill/>
          <a:ln w="19050" cap="flat" cmpd="sng" algn="ctr">
            <a:solidFill>
              <a:schemeClr val="dk1">
                <a:alpha val="100000"/>
              </a:schemeClr>
            </a:solidFill>
            <a:prstDash val="sysDash"/>
            <a:miter/>
          </a:ln>
          <a:effectLst/>
        </p:spPr>
      </p:cxnSp>
      <p:cxnSp>
        <p:nvCxnSpPr>
          <p:cNvPr id="68" name="직선 연결선 20"/>
          <p:cNvCxnSpPr/>
          <p:nvPr/>
        </p:nvCxnSpPr>
        <p:spPr>
          <a:xfrm>
            <a:off x="9703772" y="2617741"/>
            <a:ext cx="728189" cy="6348"/>
          </a:xfrm>
          <a:prstGeom prst="line">
            <a:avLst/>
          </a:prstGeom>
          <a:noFill/>
          <a:ln w="19050" cap="flat" cmpd="sng" algn="ctr">
            <a:solidFill>
              <a:schemeClr val="dk1">
                <a:alpha val="100000"/>
              </a:schemeClr>
            </a:solidFill>
            <a:prstDash val="sysDash"/>
            <a:miter/>
          </a:ln>
          <a:effectLst/>
        </p:spPr>
      </p:cxnSp>
      <p:pic>
        <p:nvPicPr>
          <p:cNvPr id="69" name="그래픽 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6386" y="1720079"/>
            <a:ext cx="1870013" cy="1620202"/>
          </a:xfrm>
          <a:prstGeom prst="rect">
            <a:avLst/>
          </a:prstGeom>
        </p:spPr>
      </p:pic>
      <p:sp>
        <p:nvSpPr>
          <p:cNvPr id="79" name="TextBox 18"/>
          <p:cNvSpPr txBox="1"/>
          <p:nvPr/>
        </p:nvSpPr>
        <p:spPr>
          <a:xfrm>
            <a:off x="10263700" y="3429000"/>
            <a:ext cx="1635597" cy="4457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DataBase</a:t>
            </a:r>
          </a:p>
        </p:txBody>
      </p:sp>
      <p:sp>
        <p:nvSpPr>
          <p:cNvPr id="81" name="TextBox 17"/>
          <p:cNvSpPr txBox="1"/>
          <p:nvPr/>
        </p:nvSpPr>
        <p:spPr>
          <a:xfrm>
            <a:off x="121608" y="4795837"/>
            <a:ext cx="2259610" cy="112680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buNone/>
              <a:defRPr/>
            </a:pPr>
            <a:r>
              <a:rPr lang="en-US" altLang="ko-KR" sz="1700" b="1">
                <a:solidFill>
                  <a:srgbClr val="000000"/>
                </a:solidFill>
                <a:latin typeface="한컴 말랑말랑 Bold"/>
                <a:ea typeface="한컴 말랑말랑 Bold"/>
              </a:rPr>
              <a:t>Axios</a:t>
            </a:r>
            <a:r>
              <a:rPr lang="ko-KR" altLang="en-US" sz="1700" b="1">
                <a:solidFill>
                  <a:srgbClr val="000000"/>
                </a:solidFill>
                <a:latin typeface="한컴 말랑말랑 Bold"/>
                <a:ea typeface="한컴 말랑말랑 Bold"/>
              </a:rPr>
              <a:t> 라이브러리를 통해</a:t>
            </a:r>
            <a:r>
              <a:rPr lang="en-US" altLang="ko-KR" sz="1700" b="1">
                <a:solidFill>
                  <a:srgbClr val="000000"/>
                </a:solidFill>
                <a:latin typeface="한컴 말랑말랑 Bold"/>
                <a:ea typeface="한컴 말랑말랑 Bold"/>
              </a:rPr>
              <a:t>,</a:t>
            </a:r>
            <a:r>
              <a:rPr lang="ko-KR" altLang="en-US" sz="1700" b="1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z="1700" b="1">
                <a:solidFill>
                  <a:srgbClr val="000000"/>
                </a:solidFill>
                <a:latin typeface="한컴 말랑말랑 Bold"/>
                <a:ea typeface="한컴 말랑말랑 Bold"/>
              </a:rPr>
              <a:t>JSON</a:t>
            </a:r>
            <a:r>
              <a:rPr lang="ko-KR" altLang="en-US" sz="1700" b="1">
                <a:solidFill>
                  <a:srgbClr val="000000"/>
                </a:solidFill>
                <a:latin typeface="한컴 말랑말랑 Bold"/>
                <a:ea typeface="한컴 말랑말랑 Bold"/>
              </a:rPr>
              <a:t> 데이터 형식으로 </a:t>
            </a:r>
            <a:r>
              <a:rPr lang="en-US" altLang="ko-KR" sz="1700" b="1">
                <a:solidFill>
                  <a:srgbClr val="000000"/>
                </a:solidFill>
                <a:latin typeface="한컴 말랑말랑 Bold"/>
                <a:ea typeface="한컴 말랑말랑 Bold"/>
              </a:rPr>
              <a:t>Spring</a:t>
            </a:r>
            <a:r>
              <a:rPr lang="ko-KR" altLang="en-US" sz="1700" b="1">
                <a:solidFill>
                  <a:srgbClr val="000000"/>
                </a:solidFill>
                <a:latin typeface="한컴 말랑말랑 Bold"/>
                <a:ea typeface="한컴 말랑말랑 Bold"/>
              </a:rPr>
              <a:t>과  통신</a:t>
            </a:r>
          </a:p>
        </p:txBody>
      </p:sp>
      <p:sp>
        <p:nvSpPr>
          <p:cNvPr id="82" name="TextBox 17"/>
          <p:cNvSpPr txBox="1"/>
          <p:nvPr/>
        </p:nvSpPr>
        <p:spPr>
          <a:xfrm>
            <a:off x="5298445" y="4781549"/>
            <a:ext cx="2259610" cy="163639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내장된 </a:t>
            </a:r>
            <a:r>
              <a:rPr kumimoji="0" lang="en-US" altLang="ko-KR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Servlet</a:t>
            </a:r>
            <a:r>
              <a:rPr kumimoji="0" lang="ko-KR" altLang="en-US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으로 </a:t>
            </a:r>
            <a:r>
              <a:rPr kumimoji="0" lang="en-US" altLang="ko-KR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Vue</a:t>
            </a:r>
            <a:r>
              <a:rPr kumimoji="0" lang="ko-KR" altLang="en-US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에서 전달된 데이터를 받아 처리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700" b="1" i="0" u="none" strike="noStrike" kern="1200" cap="none" spc="0" normalizeH="0" baseline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MyBatis</a:t>
            </a:r>
            <a:r>
              <a:rPr kumimoji="0" lang="ko-KR" altLang="en-US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로 </a:t>
            </a:r>
            <a:r>
              <a:rPr kumimoji="0" lang="en-US" altLang="ko-KR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DB</a:t>
            </a:r>
            <a:r>
              <a:rPr kumimoji="0" lang="ko-KR" altLang="en-US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에 연결하여 데이터 고나리</a:t>
            </a:r>
          </a:p>
        </p:txBody>
      </p:sp>
      <p:sp>
        <p:nvSpPr>
          <p:cNvPr id="83" name="TextBox 17"/>
          <p:cNvSpPr txBox="1"/>
          <p:nvPr/>
        </p:nvSpPr>
        <p:spPr>
          <a:xfrm>
            <a:off x="9932390" y="4767259"/>
            <a:ext cx="2259610" cy="34576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1" i="0" u="none" strike="noStrike" kern="1200" cap="none" spc="0" normalizeH="0" baseline="0">
                <a:solidFill>
                  <a:srgbClr val="000000"/>
                </a:solidFill>
                <a:latin typeface="한컴 말랑말랑 Bold"/>
                <a:ea typeface="한컴 말랑말랑 Bold"/>
              </a:rPr>
              <a:t>데이터 관리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텍스트, 스크린샷, 직사각형, 디자인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10090" t="18720" r="14640" b="22960"/>
          <a:stretch>
            <a:fillRect/>
          </a:stretch>
        </p:blipFill>
        <p:spPr>
          <a:xfrm>
            <a:off x="368332" y="1008879"/>
            <a:ext cx="11455336" cy="5244293"/>
          </a:xfrm>
          <a:prstGeom prst="rect">
            <a:avLst/>
          </a:prstGeom>
        </p:spPr>
      </p:pic>
      <p:cxnSp>
        <p:nvCxnSpPr>
          <p:cNvPr id="13" name="연결선: 구부러짐 12"/>
          <p:cNvCxnSpPr/>
          <p:nvPr/>
        </p:nvCxnSpPr>
        <p:spPr>
          <a:xfrm>
            <a:off x="7081284" y="2835217"/>
            <a:ext cx="1795959" cy="1407181"/>
          </a:xfrm>
          <a:prstGeom prst="curvedConnector3">
            <a:avLst>
              <a:gd name="adj1" fmla="val 50000"/>
            </a:avLst>
          </a:prstGeom>
          <a:ln w="38100">
            <a:solidFill>
              <a:srgbClr val="6960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/>
          <p:cNvCxnSpPr/>
          <p:nvPr/>
        </p:nvCxnSpPr>
        <p:spPr>
          <a:xfrm rot="10800000" flipV="1">
            <a:off x="3189769" y="1376715"/>
            <a:ext cx="1355179" cy="675376"/>
          </a:xfrm>
          <a:prstGeom prst="curvedConnector3">
            <a:avLst>
              <a:gd name="adj1" fmla="val 50000"/>
            </a:avLst>
          </a:prstGeom>
          <a:ln w="38100">
            <a:solidFill>
              <a:srgbClr val="6960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/>
          <p:cNvCxnSpPr/>
          <p:nvPr/>
        </p:nvCxnSpPr>
        <p:spPr>
          <a:xfrm>
            <a:off x="7647054" y="1555155"/>
            <a:ext cx="1230189" cy="698955"/>
          </a:xfrm>
          <a:prstGeom prst="curvedConnector3">
            <a:avLst>
              <a:gd name="adj1" fmla="val 50000"/>
            </a:avLst>
          </a:prstGeom>
          <a:ln w="38100">
            <a:solidFill>
              <a:srgbClr val="6960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/>
          <p:cNvCxnSpPr/>
          <p:nvPr/>
        </p:nvCxnSpPr>
        <p:spPr>
          <a:xfrm rot="10800000" flipV="1">
            <a:off x="3310273" y="3631025"/>
            <a:ext cx="1963477" cy="1157178"/>
          </a:xfrm>
          <a:prstGeom prst="curvedConnector3">
            <a:avLst>
              <a:gd name="adj1" fmla="val 50000"/>
            </a:avLst>
          </a:prstGeom>
          <a:ln w="38100">
            <a:solidFill>
              <a:srgbClr val="6960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09160" y="824213"/>
            <a:ext cx="10985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한컴 말랑말랑 Bold"/>
                <a:ea typeface="한컴 말랑말랑 Bold"/>
              </a:rPr>
              <a:t>메인 화면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1485" y="932955"/>
            <a:ext cx="26205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한컴 말랑말랑 Bold"/>
                <a:ea typeface="한컴 말랑말랑 Bold"/>
              </a:rPr>
              <a:t>아파트와 거래 출력 페이지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1485" y="3446359"/>
            <a:ext cx="24314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한컴 말랑말랑 Bold"/>
                <a:ea typeface="한컴 말랑말랑 Bold"/>
              </a:rPr>
              <a:t>해당 지역의 통계 페이지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47736" y="825408"/>
            <a:ext cx="17466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한컴 말랑말랑 Bold"/>
                <a:ea typeface="한컴 말랑말랑 Bold"/>
              </a:rPr>
              <a:t>유저 기능 페이지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47736" y="3202568"/>
            <a:ext cx="15029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한컴 말랑말랑 Bold"/>
                <a:ea typeface="한컴 말랑말랑 Bold"/>
              </a:rPr>
              <a:t>게시판 페이지</a:t>
            </a:r>
          </a:p>
        </p:txBody>
      </p:sp>
      <p:sp>
        <p:nvSpPr>
          <p:cNvPr id="43" name="Text Placeholder 1"/>
          <p:cNvSpPr>
            <a:spLocks noGrp="1"/>
          </p:cNvSpPr>
          <p:nvPr/>
        </p:nvSpPr>
        <p:spPr>
          <a:xfrm>
            <a:off x="491794" y="5815506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5400" b="0" i="0" u="none" strike="noStrike" kern="1200" cap="none" spc="0" normalizeH="0" baseline="0">
                <a:solidFill>
                  <a:srgbClr val="262626"/>
                </a:solidFill>
                <a:latin typeface="한컴 말랑말랑 Bold"/>
                <a:ea typeface="한컴 말랑말랑 Bold"/>
              </a:rPr>
              <a:t>화면 흐름도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Custom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BCB9"/>
      </a:accent1>
      <a:accent2>
        <a:srgbClr val="BED381"/>
      </a:accent2>
      <a:accent3>
        <a:srgbClr val="63C7EE"/>
      </a:accent3>
      <a:accent4>
        <a:srgbClr val="E86162"/>
      </a:accent4>
      <a:accent5>
        <a:srgbClr val="7F7F7F"/>
      </a:accent5>
      <a:accent6>
        <a:srgbClr val="134055"/>
      </a:accent6>
      <a:hlink>
        <a:srgbClr val="FFFFFF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Custom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BCB9"/>
      </a:accent1>
      <a:accent2>
        <a:srgbClr val="BED381"/>
      </a:accent2>
      <a:accent3>
        <a:srgbClr val="63C7EE"/>
      </a:accent3>
      <a:accent4>
        <a:srgbClr val="E86162"/>
      </a:accent4>
      <a:accent5>
        <a:srgbClr val="7F7F7F"/>
      </a:accent5>
      <a:accent6>
        <a:srgbClr val="134055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825</Words>
  <Application>Microsoft Office PowerPoint</Application>
  <PresentationFormat>와이드스크린</PresentationFormat>
  <Paragraphs>142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Calibri</vt:lpstr>
      <vt:lpstr>한컴 말랑말랑 Bold</vt:lpstr>
      <vt:lpstr>Wingdings</vt:lpstr>
      <vt:lpstr>Arial</vt:lpstr>
      <vt:lpstr>Cover and End Slide Master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김 민수</cp:lastModifiedBy>
  <cp:revision>181</cp:revision>
  <dcterms:created xsi:type="dcterms:W3CDTF">2020-01-20T05:08:25Z</dcterms:created>
  <dcterms:modified xsi:type="dcterms:W3CDTF">2023-05-25T16:34:56Z</dcterms:modified>
  <cp:version/>
</cp:coreProperties>
</file>